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handoutMasterIdLst>
    <p:handoutMasterId r:id="rId25"/>
  </p:handoutMasterIdLst>
  <p:sldIdLst>
    <p:sldId id="284" r:id="rId3"/>
    <p:sldId id="282" r:id="rId4"/>
    <p:sldId id="283" r:id="rId5"/>
    <p:sldId id="260" r:id="rId6"/>
    <p:sldId id="257" r:id="rId7"/>
    <p:sldId id="306" r:id="rId8"/>
    <p:sldId id="285" r:id="rId9"/>
    <p:sldId id="264" r:id="rId10"/>
    <p:sldId id="262" r:id="rId11"/>
    <p:sldId id="265" r:id="rId12"/>
    <p:sldId id="266" r:id="rId13"/>
    <p:sldId id="286" r:id="rId14"/>
    <p:sldId id="267" r:id="rId15"/>
    <p:sldId id="307" r:id="rId16"/>
    <p:sldId id="321" r:id="rId17"/>
    <p:sldId id="287" r:id="rId18"/>
    <p:sldId id="272" r:id="rId19"/>
    <p:sldId id="273" r:id="rId20"/>
    <p:sldId id="308" r:id="rId21"/>
    <p:sldId id="274" r:id="rId22"/>
    <p:sldId id="288"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81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205" autoAdjust="0"/>
    <p:restoredTop sz="94660"/>
  </p:normalViewPr>
  <p:slideViewPr>
    <p:cSldViewPr snapToGrid="0">
      <p:cViewPr varScale="1">
        <p:scale>
          <a:sx n="112" d="100"/>
          <a:sy n="112" d="100"/>
        </p:scale>
        <p:origin x="138" y="276"/>
      </p:cViewPr>
      <p:guideLst>
        <p:guide orient="horz" pos="2122"/>
        <p:guide pos="3825"/>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54" d="100"/>
          <a:sy n="54" d="100"/>
        </p:scale>
        <p:origin x="2880" y="4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notesMaster" Target="notesMasters/notesMaster1.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FDDBEE5-1F49-4E21-AA75-C1EB99554DBB}"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3DDF900-46A4-4B55-A06F-548409280FC6}" type="slidenum">
              <a:rPr lang="zh-CN" altLang="en-US" smtClean="0"/>
            </a:fld>
            <a:endParaRPr lang="zh-CN" altLang="en-US"/>
          </a:p>
        </p:txBody>
      </p:sp>
    </p:spTree>
  </p:cSld>
  <p:clrMap bg1="lt1" tx1="dk1" bg2="lt2" tx2="dk2" accent1="accent1" accent2="accent2" accent3="accent3" accent4="accent4" accent5="accent5" accent6="accent6" hlink="hlink" folHlink="folHlink"/>
  <p:hf hdr="0" ftr="0" dt="0"/>
</p:handoutMaster>
</file>

<file path=ppt/media/>
</file>

<file path=ppt/media/image1.jpeg>
</file>

<file path=ppt/media/image10.jpeg>
</file>

<file path=ppt/media/image11.jpeg>
</file>

<file path=ppt/media/image12.jpeg>
</file>

<file path=ppt/media/image2.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07A637-8712-4E20-957A-998EEAA8639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403211-B18B-477D-A05F-14E4BC87236F}" type="slidenum">
              <a:rPr lang="zh-CN" altLang="en-US" smtClean="0"/>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灯片编号占位符 3"/>
          <p:cNvSpPr>
            <a:spLocks noGrp="1"/>
          </p:cNvSpPr>
          <p:nvPr>
            <p:ph type="sldNum" sz="quarter" idx="10"/>
          </p:nvPr>
        </p:nvSpPr>
        <p:spPr>
          <a:xfrm>
            <a:off x="10774680" y="6356350"/>
            <a:ext cx="1437640" cy="365125"/>
          </a:xfrm>
        </p:spPr>
        <p:txBody>
          <a:bodyPr/>
          <a:lstStyle>
            <a:lvl1pPr algn="ctr">
              <a:defRPr sz="1800"/>
            </a:lvl1pPr>
          </a:lstStyle>
          <a:p>
            <a:fld id="{023126B9-07AC-4BAF-B3D7-FAC1D3999DA4}" type="slidenum">
              <a:rPr lang="zh-CN" altLang="en-US" smtClean="0"/>
            </a:fld>
            <a:endParaRPr lang="zh-CN" altLang="en-US" dirty="0"/>
          </a:p>
        </p:txBody>
      </p:sp>
      <p:sp>
        <p:nvSpPr>
          <p:cNvPr id="5" name="灯片编号占位符 3"/>
          <p:cNvSpPr txBox="1"/>
          <p:nvPr userDrawn="1"/>
        </p:nvSpPr>
        <p:spPr>
          <a:xfrm>
            <a:off x="10495280" y="6356349"/>
            <a:ext cx="1437640" cy="365125"/>
          </a:xfrm>
          <a:prstGeom prst="rect">
            <a:avLst/>
          </a:prstGeom>
        </p:spPr>
        <p:txBody>
          <a:bodyPr vert="horz" lIns="91440" tIns="45720" rIns="91440" bIns="45720" rtlCol="0" anchor="ctr"/>
          <a:lstStyle>
            <a:defPPr>
              <a:defRPr lang="zh-CN"/>
            </a:defPPr>
            <a:lvl1pPr marL="0" algn="r" defTabSz="914400" rtl="0" eaLnBrk="1" latinLnBrk="0" hangingPunct="1">
              <a:defRPr sz="1800" kern="1200">
                <a:solidFill>
                  <a:schemeClr val="bg2">
                    <a:lumMod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dirty="0" smtClean="0"/>
              <a:t>第     页</a:t>
            </a:r>
            <a:endParaRPr lang="zh-CN" alt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image" Target="../media/image1.jpeg"/><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25000"/>
                  </a:schemeClr>
                </a:solidFill>
              </a:defRPr>
            </a:lvl1pPr>
          </a:lstStyle>
          <a:p>
            <a:fld id="{023126B9-07AC-4BAF-B3D7-FAC1D3999DA4}"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0.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8"/>
          <p:cNvSpPr txBox="1">
            <a:spLocks noChangeArrowheads="1"/>
          </p:cNvSpPr>
          <p:nvPr/>
        </p:nvSpPr>
        <p:spPr bwMode="auto">
          <a:xfrm>
            <a:off x="2273694" y="2888139"/>
            <a:ext cx="7644613" cy="706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4000" b="1" dirty="0">
                <a:solidFill>
                  <a:schemeClr val="bg2">
                    <a:lumMod val="25000"/>
                  </a:schemeClr>
                </a:solidFill>
                <a:latin typeface="微软雅黑" panose="020B0503020204020204" pitchFamily="34" charset="-122"/>
                <a:ea typeface="微软雅黑" panose="020B0503020204020204" pitchFamily="34" charset="-122"/>
              </a:rPr>
              <a:t>第一节 比特，字节与整数</a:t>
            </a:r>
            <a:endParaRPr lang="zh-CN" altLang="en-US" sz="40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20" name="矩形 9"/>
          <p:cNvSpPr>
            <a:spLocks noChangeArrowheads="1"/>
          </p:cNvSpPr>
          <p:nvPr/>
        </p:nvSpPr>
        <p:spPr bwMode="auto">
          <a:xfrm>
            <a:off x="4112260" y="4371340"/>
            <a:ext cx="365633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dist" eaLnBrk="1" hangingPunct="1"/>
            <a:r>
              <a:rPr lang="en-US" altLang="zh-CN" sz="1600" dirty="0"/>
              <a:t>2019.09.19 </a:t>
            </a:r>
            <a:r>
              <a:rPr lang="zh-CN" altLang="en-US" sz="1600" dirty="0"/>
              <a:t>第一次回课</a:t>
            </a:r>
            <a:endParaRPr lang="zh-CN" altLang="en-US" sz="1600" dirty="0"/>
          </a:p>
        </p:txBody>
      </p:sp>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68440" y="1758407"/>
            <a:ext cx="1055120" cy="1055120"/>
          </a:xfrm>
          <a:prstGeom prst="rect">
            <a:avLst/>
          </a:prstGeom>
        </p:spPr>
      </p:pic>
      <p:sp>
        <p:nvSpPr>
          <p:cNvPr id="3" name="灯片编号占位符 2"/>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5"/>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8" name="文本框 7"/>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大端法与小端法</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9" name="任意多边形 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2" name="文本框 11"/>
          <p:cNvSpPr txBox="1"/>
          <p:nvPr/>
        </p:nvSpPr>
        <p:spPr>
          <a:xfrm>
            <a:off x="1374775" y="1044575"/>
            <a:ext cx="9914890" cy="1807210"/>
          </a:xfrm>
          <a:prstGeom prst="rect">
            <a:avLst/>
          </a:prstGeom>
          <a:noFill/>
        </p:spPr>
        <p:txBody>
          <a:bodyPr wrap="square" rtlCol="0">
            <a:spAutoFit/>
          </a:bodyPr>
          <a:p>
            <a:r>
              <a:rPr lang="zh-CN" altLang="en-US">
                <a:solidFill>
                  <a:srgbClr val="002060"/>
                </a:solidFill>
                <a:latin typeface="微软雅黑" panose="020B0503020204020204" pitchFamily="34" charset="-122"/>
                <a:ea typeface="微软雅黑" panose="020B0503020204020204" pitchFamily="34" charset="-122"/>
              </a:rPr>
              <a:t>对于多于一字节的数据类型，至少有两种（符合直观）的存储方式：</a:t>
            </a:r>
            <a:endParaRPr lang="zh-CN" altLang="en-US">
              <a:solidFill>
                <a:srgbClr val="002060"/>
              </a:solidFill>
              <a:latin typeface="微软雅黑" panose="020B0503020204020204" pitchFamily="34" charset="-122"/>
              <a:ea typeface="微软雅黑" panose="020B0503020204020204" pitchFamily="34" charset="-122"/>
            </a:endParaRPr>
          </a:p>
          <a:p>
            <a:pPr>
              <a:lnSpc>
                <a:spcPct val="130000"/>
              </a:lnSpc>
            </a:pPr>
            <a:r>
              <a:rPr lang="en-US" altLang="zh-CN">
                <a:solidFill>
                  <a:srgbClr val="002060"/>
                </a:solidFill>
                <a:latin typeface="微软雅黑" panose="020B0503020204020204" pitchFamily="34" charset="-122"/>
                <a:ea typeface="微软雅黑" panose="020B0503020204020204" pitchFamily="34" charset="-122"/>
              </a:rPr>
              <a:t>1. </a:t>
            </a:r>
            <a:r>
              <a:rPr lang="zh-CN" altLang="en-US">
                <a:solidFill>
                  <a:srgbClr val="002060"/>
                </a:solidFill>
                <a:latin typeface="微软雅黑" panose="020B0503020204020204" pitchFamily="34" charset="-122"/>
                <a:ea typeface="微软雅黑" panose="020B0503020204020204" pitchFamily="34" charset="-122"/>
              </a:rPr>
              <a:t>大端法（</a:t>
            </a:r>
            <a:r>
              <a:rPr lang="en-US" altLang="zh-CN">
                <a:solidFill>
                  <a:srgbClr val="002060"/>
                </a:solidFill>
                <a:latin typeface="微软雅黑" panose="020B0503020204020204" pitchFamily="34" charset="-122"/>
                <a:ea typeface="微软雅黑" panose="020B0503020204020204" pitchFamily="34" charset="-122"/>
              </a:rPr>
              <a:t>Big Endian</a:t>
            </a:r>
            <a:r>
              <a:rPr lang="zh-CN" altLang="en-US">
                <a:solidFill>
                  <a:srgbClr val="002060"/>
                </a:solidFill>
                <a:latin typeface="微软雅黑" panose="020B0503020204020204" pitchFamily="34" charset="-122"/>
                <a:ea typeface="微软雅黑" panose="020B0503020204020204" pitchFamily="34" charset="-122"/>
              </a:rPr>
              <a:t>）：最低位的地址值最大，常见于 Sun, PPC Mac, Internet系统</a:t>
            </a:r>
            <a:endParaRPr lang="zh-CN" altLang="en-US">
              <a:solidFill>
                <a:srgbClr val="002060"/>
              </a:solidFill>
              <a:latin typeface="微软雅黑" panose="020B0503020204020204" pitchFamily="34" charset="-122"/>
              <a:ea typeface="微软雅黑" panose="020B0503020204020204" pitchFamily="34" charset="-122"/>
            </a:endParaRPr>
          </a:p>
          <a:p>
            <a:pPr>
              <a:lnSpc>
                <a:spcPct val="130000"/>
              </a:lnSpc>
            </a:pPr>
            <a:r>
              <a:rPr lang="en-US" altLang="zh-CN">
                <a:solidFill>
                  <a:srgbClr val="002060"/>
                </a:solidFill>
                <a:latin typeface="微软雅黑" panose="020B0503020204020204" pitchFamily="34" charset="-122"/>
                <a:ea typeface="微软雅黑" panose="020B0503020204020204" pitchFamily="34" charset="-122"/>
              </a:rPr>
              <a:t>2. </a:t>
            </a:r>
            <a:r>
              <a:rPr lang="zh-CN" altLang="en-US">
                <a:solidFill>
                  <a:srgbClr val="002060"/>
                </a:solidFill>
                <a:latin typeface="微软雅黑" panose="020B0503020204020204" pitchFamily="34" charset="-122"/>
                <a:ea typeface="微软雅黑" panose="020B0503020204020204" pitchFamily="34" charset="-122"/>
              </a:rPr>
              <a:t>小端法（</a:t>
            </a:r>
            <a:r>
              <a:rPr lang="en-US" altLang="zh-CN">
                <a:solidFill>
                  <a:srgbClr val="002060"/>
                </a:solidFill>
                <a:latin typeface="微软雅黑" panose="020B0503020204020204" pitchFamily="34" charset="-122"/>
                <a:ea typeface="微软雅黑" panose="020B0503020204020204" pitchFamily="34" charset="-122"/>
              </a:rPr>
              <a:t>Little Endian</a:t>
            </a:r>
            <a:r>
              <a:rPr lang="zh-CN" altLang="en-US">
                <a:solidFill>
                  <a:srgbClr val="002060"/>
                </a:solidFill>
                <a:latin typeface="微软雅黑" panose="020B0503020204020204" pitchFamily="34" charset="-122"/>
                <a:ea typeface="微软雅黑" panose="020B0503020204020204" pitchFamily="34" charset="-122"/>
              </a:rPr>
              <a:t>）：最低位的地址值最小，常见于x86, ARM processors running Android, iOS, Windows系统</a:t>
            </a:r>
            <a:endParaRPr lang="zh-CN" altLang="en-US">
              <a:solidFill>
                <a:srgbClr val="002060"/>
              </a:solidFill>
              <a:latin typeface="微软雅黑" panose="020B0503020204020204" pitchFamily="34" charset="-122"/>
              <a:ea typeface="微软雅黑" panose="020B0503020204020204" pitchFamily="34" charset="-122"/>
            </a:endParaRPr>
          </a:p>
          <a:p>
            <a:pPr>
              <a:lnSpc>
                <a:spcPct val="130000"/>
              </a:lnSpc>
            </a:pPr>
            <a:r>
              <a:rPr lang="zh-CN" altLang="en-US">
                <a:solidFill>
                  <a:srgbClr val="002060"/>
                </a:solidFill>
                <a:latin typeface="微软雅黑" panose="020B0503020204020204" pitchFamily="34" charset="-122"/>
                <a:ea typeface="微软雅黑" panose="020B0503020204020204" pitchFamily="34" charset="-122"/>
              </a:rPr>
              <a:t>例：</a:t>
            </a:r>
            <a:r>
              <a:rPr lang="en-US" altLang="zh-CN">
                <a:solidFill>
                  <a:srgbClr val="002060"/>
                </a:solidFill>
                <a:latin typeface="微软雅黑" panose="020B0503020204020204" pitchFamily="34" charset="-122"/>
                <a:ea typeface="微软雅黑" panose="020B0503020204020204" pitchFamily="34" charset="-122"/>
              </a:rPr>
              <a:t>0x01234567</a:t>
            </a:r>
            <a:r>
              <a:rPr lang="zh-CN" altLang="en-US">
                <a:solidFill>
                  <a:srgbClr val="002060"/>
                </a:solidFill>
                <a:latin typeface="微软雅黑" panose="020B0503020204020204" pitchFamily="34" charset="-122"/>
                <a:ea typeface="微软雅黑" panose="020B0503020204020204" pitchFamily="34" charset="-122"/>
              </a:rPr>
              <a:t>的存储（起始地址为</a:t>
            </a:r>
            <a:r>
              <a:rPr lang="en-US" altLang="zh-CN">
                <a:solidFill>
                  <a:srgbClr val="002060"/>
                </a:solidFill>
                <a:latin typeface="微软雅黑" panose="020B0503020204020204" pitchFamily="34" charset="-122"/>
                <a:ea typeface="微软雅黑" panose="020B0503020204020204" pitchFamily="34" charset="-122"/>
              </a:rPr>
              <a:t>0x100)</a:t>
            </a:r>
            <a:endParaRPr lang="en-US" altLang="zh-CN">
              <a:solidFill>
                <a:srgbClr val="002060"/>
              </a:solidFill>
              <a:latin typeface="微软雅黑" panose="020B0503020204020204" pitchFamily="34" charset="-122"/>
              <a:ea typeface="微软雅黑" panose="020B0503020204020204" pitchFamily="34" charset="-122"/>
            </a:endParaRPr>
          </a:p>
        </p:txBody>
      </p:sp>
      <p:pic>
        <p:nvPicPr>
          <p:cNvPr id="14" name="图片 13"/>
          <p:cNvPicPr>
            <a:picLocks noChangeAspect="1"/>
          </p:cNvPicPr>
          <p:nvPr/>
        </p:nvPicPr>
        <p:blipFill>
          <a:blip r:embed="rId2"/>
          <a:stretch>
            <a:fillRect/>
          </a:stretch>
        </p:blipFill>
        <p:spPr>
          <a:xfrm>
            <a:off x="1341755" y="2990215"/>
            <a:ext cx="9093200" cy="2106930"/>
          </a:xfrm>
          <a:prstGeom prst="rect">
            <a:avLst/>
          </a:prstGeom>
        </p:spPr>
      </p:pic>
      <p:sp>
        <p:nvSpPr>
          <p:cNvPr id="15" name="文本框 14"/>
          <p:cNvSpPr txBox="1"/>
          <p:nvPr/>
        </p:nvSpPr>
        <p:spPr>
          <a:xfrm>
            <a:off x="1508760" y="5567045"/>
            <a:ext cx="7015480" cy="368300"/>
          </a:xfrm>
          <a:prstGeom prst="rect">
            <a:avLst/>
          </a:prstGeom>
          <a:noFill/>
        </p:spPr>
        <p:txBody>
          <a:bodyPr wrap="square" rtlCol="0">
            <a:spAutoFit/>
          </a:bodyPr>
          <a:p>
            <a:r>
              <a:rPr lang="zh-CN" altLang="en-US">
                <a:solidFill>
                  <a:schemeClr val="tx1"/>
                </a:solidFill>
                <a:effectLst>
                  <a:outerShdw blurRad="38100" dist="19050" dir="2700000" algn="tl" rotWithShape="0">
                    <a:schemeClr val="dk1">
                      <a:alpha val="40000"/>
                    </a:schemeClr>
                  </a:outerShdw>
                </a:effectLst>
              </a:rPr>
              <a:t>注：字符串与数组的存储顺序与大（小）端法无关！</a:t>
            </a:r>
            <a:endParaRPr lang="zh-CN" altLang="en-US">
              <a:solidFill>
                <a:schemeClr val="tx1"/>
              </a:solidFill>
              <a:effectLst>
                <a:outerShdw blurRad="38100" dist="19050" dir="2700000" algn="tl" rotWithShape="0">
                  <a:schemeClr val="dk1">
                    <a:alpha val="40000"/>
                  </a:schemeClr>
                </a:outerShdw>
              </a:effectLst>
            </a:endParaRPr>
          </a:p>
        </p:txBody>
      </p:sp>
    </p:spTree>
  </p:cSld>
  <p:clrMapOvr>
    <a:masterClrMapping/>
  </p:clrMapOvr>
  <p:transition spd="slow">
    <p:cove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灯片编号占位符 18"/>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0" name="文本框 19"/>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判断大端法与小端法的方法</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1" name="任意多边形 20"/>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23" name="文本框 22"/>
          <p:cNvSpPr txBox="1"/>
          <p:nvPr/>
        </p:nvSpPr>
        <p:spPr>
          <a:xfrm>
            <a:off x="1283086" y="999338"/>
            <a:ext cx="6569324" cy="460375"/>
          </a:xfrm>
          <a:prstGeom prst="rect">
            <a:avLst/>
          </a:prstGeom>
          <a:noFill/>
        </p:spPr>
        <p:txBody>
          <a:bodyPr wrap="square" rtlCol="0">
            <a:spAutoFit/>
          </a:bodyPr>
          <a:lstStyle/>
          <a:p>
            <a:r>
              <a:rPr lang="zh-CN" altLang="en-US" sz="2000" dirty="0">
                <a:solidFill>
                  <a:schemeClr val="bg2">
                    <a:lumMod val="25000"/>
                  </a:schemeClr>
                </a:solidFill>
                <a:latin typeface="方正兰亭粗黑_GBK" panose="02000000000000000000" pitchFamily="2" charset="-122"/>
                <a:ea typeface="方正兰亭粗黑_GBK" panose="02000000000000000000" pitchFamily="2" charset="-122"/>
              </a:rPr>
              <a:t>思路：一个一个</a:t>
            </a:r>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字节</a:t>
            </a:r>
            <a:r>
              <a:rPr lang="zh-CN" altLang="en-US" sz="2000" dirty="0">
                <a:solidFill>
                  <a:schemeClr val="bg2">
                    <a:lumMod val="25000"/>
                  </a:schemeClr>
                </a:solidFill>
                <a:latin typeface="方正兰亭粗黑_GBK" panose="02000000000000000000" pitchFamily="2" charset="-122"/>
                <a:ea typeface="方正兰亭粗黑_GBK" panose="02000000000000000000" pitchFamily="2" charset="-122"/>
              </a:rPr>
              <a:t>地输出</a:t>
            </a:r>
            <a:endParaRPr lang="zh-CN" altLang="en-US" sz="20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4" name="文本框 23"/>
          <p:cNvSpPr txBox="1"/>
          <p:nvPr/>
        </p:nvSpPr>
        <p:spPr>
          <a:xfrm>
            <a:off x="1430020" y="1520825"/>
            <a:ext cx="9620885" cy="5262245"/>
          </a:xfrm>
          <a:prstGeom prst="rect">
            <a:avLst/>
          </a:prstGeom>
          <a:noFill/>
        </p:spPr>
        <p:txBody>
          <a:bodyPr wrap="square" rtlCol="0">
            <a:spAutoFit/>
          </a:bodyPr>
          <a:p>
            <a:r>
              <a:rPr lang="zh-CN" altLang="en-US" sz="2400">
                <a:solidFill>
                  <a:schemeClr val="bg2">
                    <a:lumMod val="10000"/>
                  </a:schemeClr>
                </a:solidFill>
                <a:latin typeface="黑体" panose="02010609060101010101" pitchFamily="49" charset="-122"/>
                <a:ea typeface="黑体" panose="02010609060101010101" pitchFamily="49" charset="-122"/>
              </a:rPr>
              <a:t>代码实现（</a:t>
            </a:r>
            <a:r>
              <a:rPr lang="en-US" altLang="zh-CN" sz="2400">
                <a:solidFill>
                  <a:schemeClr val="bg2">
                    <a:lumMod val="10000"/>
                  </a:schemeClr>
                </a:solidFill>
                <a:latin typeface="黑体" panose="02010609060101010101" pitchFamily="49" charset="-122"/>
                <a:ea typeface="黑体" panose="02010609060101010101" pitchFamily="49" charset="-122"/>
              </a:rPr>
              <a:t>C++)</a:t>
            </a:r>
            <a:r>
              <a:rPr lang="zh-CN" altLang="en-US" sz="2400">
                <a:solidFill>
                  <a:schemeClr val="bg2">
                    <a:lumMod val="10000"/>
                  </a:schemeClr>
                </a:solidFill>
                <a:latin typeface="黑体" panose="02010609060101010101" pitchFamily="49" charset="-122"/>
                <a:ea typeface="黑体" panose="02010609060101010101" pitchFamily="49" charset="-122"/>
              </a:rPr>
              <a:t>：</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#include&lt;iostream&gt;</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using namespace std;</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typedef unsigned char *pointer;</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void show_bytes(pointer start, int len) {</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	int i;</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	for (i = 0; i &lt; len; i++)</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		cout&lt;&lt;hex&lt;&lt;(int)start+i&lt;&lt;' '&lt;&lt;(int)start[i]&lt;&lt;endl;</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int main() {	</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	int x = 0x01234567;</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	show_bytes((unsigned char*)&amp;x,4);</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	</a:t>
            </a:r>
            <a:r>
              <a:rPr lang="en-US" altLang="zh-CN" sz="2400">
                <a:solidFill>
                  <a:schemeClr val="bg2">
                    <a:lumMod val="10000"/>
                  </a:schemeClr>
                </a:solidFill>
                <a:latin typeface="黑体" panose="02010609060101010101" pitchFamily="49" charset="-122"/>
                <a:ea typeface="黑体" panose="02010609060101010101" pitchFamily="49" charset="-122"/>
              </a:rPr>
              <a:t>return 0</a:t>
            </a:r>
            <a:r>
              <a:rPr lang="zh-CN" altLang="en-US" sz="2400">
                <a:solidFill>
                  <a:schemeClr val="bg2">
                    <a:lumMod val="10000"/>
                  </a:schemeClr>
                </a:solidFill>
                <a:latin typeface="黑体" panose="02010609060101010101" pitchFamily="49" charset="-122"/>
                <a:ea typeface="黑体" panose="02010609060101010101" pitchFamily="49" charset="-122"/>
              </a:rPr>
              <a:t>;</a:t>
            </a:r>
            <a:endParaRPr lang="zh-CN" altLang="en-US" sz="2400">
              <a:solidFill>
                <a:schemeClr val="bg2">
                  <a:lumMod val="10000"/>
                </a:schemeClr>
              </a:solidFill>
              <a:latin typeface="黑体" panose="02010609060101010101" pitchFamily="49" charset="-122"/>
              <a:ea typeface="黑体" panose="02010609060101010101" pitchFamily="49" charset="-122"/>
            </a:endParaRPr>
          </a:p>
          <a:p>
            <a:r>
              <a:rPr lang="zh-CN" altLang="en-US" sz="2400">
                <a:solidFill>
                  <a:schemeClr val="bg2">
                    <a:lumMod val="10000"/>
                  </a:schemeClr>
                </a:solidFill>
                <a:latin typeface="黑体" panose="02010609060101010101" pitchFamily="49" charset="-122"/>
                <a:ea typeface="黑体" panose="02010609060101010101" pitchFamily="49" charset="-122"/>
              </a:rPr>
              <a:t>}</a:t>
            </a:r>
            <a:endParaRPr lang="zh-CN" altLang="en-US" sz="2400">
              <a:solidFill>
                <a:schemeClr val="bg2">
                  <a:lumMod val="10000"/>
                </a:schemeClr>
              </a:solidFill>
              <a:latin typeface="黑体" panose="02010609060101010101" pitchFamily="49" charset="-122"/>
              <a:ea typeface="黑体" panose="02010609060101010101" pitchFamily="49" charset="-122"/>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heel(1)">
                                      <p:cBhvr>
                                        <p:cTn id="7" dur="2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4" grpId="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Text Placeholder 3"/>
          <p:cNvSpPr txBox="1"/>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smtClean="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03</a:t>
            </a:r>
            <a:endParaRPr lang="en-US" sz="115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3" name="文本框 58"/>
          <p:cNvSpPr txBox="1"/>
          <p:nvPr/>
        </p:nvSpPr>
        <p:spPr>
          <a:xfrm>
            <a:off x="3362960" y="3346450"/>
            <a:ext cx="4215130" cy="521970"/>
          </a:xfrm>
          <a:prstGeom prst="rect">
            <a:avLst/>
          </a:prstGeom>
          <a:noFill/>
        </p:spPr>
        <p:txBody>
          <a:bodyPr wrap="square">
            <a:spAutoFit/>
          </a:bodyPr>
          <a:lstStyle/>
          <a:p>
            <a:pPr>
              <a:defRPr/>
            </a:pPr>
            <a:r>
              <a:rPr lang="zh-CN" altLang="en-US" sz="2800" b="1" dirty="0">
                <a:solidFill>
                  <a:schemeClr val="bg2">
                    <a:lumMod val="25000"/>
                  </a:schemeClr>
                </a:solidFill>
                <a:latin typeface="微软雅黑" panose="020B0503020204020204" pitchFamily="34" charset="-122"/>
                <a:ea typeface="微软雅黑" panose="020B0503020204020204" pitchFamily="34" charset="-122"/>
              </a:rPr>
              <a:t>整数的表示及运算</a:t>
            </a:r>
            <a:endParaRPr lang="zh-CN" altLang="en-US" sz="28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4" name="文本框 59"/>
          <p:cNvSpPr txBox="1"/>
          <p:nvPr/>
        </p:nvSpPr>
        <p:spPr>
          <a:xfrm>
            <a:off x="3363005" y="2773364"/>
            <a:ext cx="2330318"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Part </a:t>
            </a:r>
            <a:r>
              <a:rPr lang="en-US" altLang="zh-CN" sz="3200" dirty="0" smtClean="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Three</a:t>
            </a:r>
            <a:endParaRPr lang="zh-CN" altLang="en-US"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5" name="等腰三角形 34"/>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36" name="等腰三角形 35"/>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37" name="等腰三角形 36"/>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38" name="等腰三角形 37"/>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39" name="等腰三角形 38"/>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40" name="椭圆 39"/>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41" name="椭圆 40"/>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42" name="椭圆 41"/>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43" name="等腰三角形 42"/>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44" name="等腰三角形 43"/>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cxnSp>
        <p:nvCxnSpPr>
          <p:cNvPr id="45"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5" name="文本框 24"/>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整数的表示和运算</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6" name="任意多边形 25"/>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27" name="图片 2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graphicFrame>
        <p:nvGraphicFramePr>
          <p:cNvPr id="29" name="表格 28"/>
          <p:cNvGraphicFramePr/>
          <p:nvPr/>
        </p:nvGraphicFramePr>
        <p:xfrm>
          <a:off x="1386205" y="866140"/>
          <a:ext cx="8945245" cy="5027295"/>
        </p:xfrm>
        <a:graphic>
          <a:graphicData uri="http://schemas.openxmlformats.org/drawingml/2006/table">
            <a:tbl>
              <a:tblPr firstRow="1" bandRow="1">
                <a:tableStyleId>{5C22544A-7EE6-4342-B048-85BDC9FD1C3A}</a:tableStyleId>
              </a:tblPr>
              <a:tblGrid>
                <a:gridCol w="2839720"/>
                <a:gridCol w="2839085"/>
                <a:gridCol w="3266440"/>
              </a:tblGrid>
              <a:tr h="639445">
                <a:tc>
                  <a:txBody>
                    <a:bodyPr/>
                    <a:p>
                      <a:pPr algn="ctr">
                        <a:buNone/>
                      </a:pPr>
                      <a:r>
                        <a:rPr lang="zh-CN" altLang="en-US">
                          <a:solidFill>
                            <a:schemeClr val="bg1"/>
                          </a:solidFill>
                          <a:latin typeface="微软雅黑" panose="020B0503020204020204" pitchFamily="34" charset="-122"/>
                          <a:ea typeface="微软雅黑" panose="020B0503020204020204" pitchFamily="34" charset="-122"/>
                        </a:rPr>
                        <a:t>比较</a:t>
                      </a:r>
                      <a:endParaRPr lang="zh-CN" altLang="en-US">
                        <a:solidFill>
                          <a:schemeClr val="bg1"/>
                        </a:solidFill>
                        <a:latin typeface="微软雅黑" panose="020B0503020204020204" pitchFamily="34" charset="-122"/>
                        <a:ea typeface="微软雅黑" panose="020B0503020204020204" pitchFamily="34" charset="-122"/>
                      </a:endParaRPr>
                    </a:p>
                  </a:txBody>
                  <a:tcPr anchor="ctr" anchorCtr="0"/>
                </a:tc>
                <a:tc>
                  <a:txBody>
                    <a:bodyPr/>
                    <a:p>
                      <a:pPr algn="ctr">
                        <a:buNone/>
                      </a:pPr>
                      <a:r>
                        <a:rPr lang="zh-CN" altLang="en-US">
                          <a:solidFill>
                            <a:schemeClr val="bg1"/>
                          </a:solidFill>
                          <a:latin typeface="微软雅黑" panose="020B0503020204020204" pitchFamily="34" charset="-122"/>
                          <a:ea typeface="微软雅黑" panose="020B0503020204020204" pitchFamily="34" charset="-122"/>
                        </a:rPr>
                        <a:t>无符号数</a:t>
                      </a:r>
                      <a:endParaRPr lang="zh-CN" altLang="en-US">
                        <a:solidFill>
                          <a:schemeClr val="bg1"/>
                        </a:solidFill>
                        <a:latin typeface="微软雅黑" panose="020B0503020204020204" pitchFamily="34" charset="-122"/>
                        <a:ea typeface="微软雅黑" panose="020B0503020204020204" pitchFamily="34" charset="-122"/>
                      </a:endParaRPr>
                    </a:p>
                  </a:txBody>
                  <a:tcPr anchor="ctr" anchorCtr="0"/>
                </a:tc>
                <a:tc>
                  <a:txBody>
                    <a:bodyPr/>
                    <a:p>
                      <a:pPr algn="ctr">
                        <a:buNone/>
                      </a:pPr>
                      <a:r>
                        <a:rPr lang="zh-CN" altLang="en-US">
                          <a:solidFill>
                            <a:schemeClr val="bg1"/>
                          </a:solidFill>
                          <a:latin typeface="微软雅黑" panose="020B0503020204020204" pitchFamily="34" charset="-122"/>
                          <a:ea typeface="微软雅黑" panose="020B0503020204020204" pitchFamily="34" charset="-122"/>
                        </a:rPr>
                        <a:t>有符号数</a:t>
                      </a:r>
                      <a:endParaRPr lang="zh-CN" altLang="en-US">
                        <a:solidFill>
                          <a:schemeClr val="bg1"/>
                        </a:solidFill>
                        <a:latin typeface="微软雅黑" panose="020B0503020204020204" pitchFamily="34" charset="-122"/>
                        <a:ea typeface="微软雅黑" panose="020B0503020204020204" pitchFamily="34" charset="-122"/>
                      </a:endParaRPr>
                    </a:p>
                  </a:txBody>
                  <a:tcPr anchor="ctr" anchorCtr="0"/>
                </a:tc>
              </a:tr>
              <a:tr h="1190625">
                <a:tc>
                  <a:txBody>
                    <a:bodyPr/>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表示方式</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a:txBody>
                    <a:bodyPr/>
                    <a:p>
                      <a:pPr algn="ctr">
                        <a:buNone/>
                      </a:pP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直接按数学方法转化为二进制，第</a:t>
                      </a: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k</a:t>
                      </a: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位（由低到高，最低位为</a:t>
                      </a: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0</a:t>
                      </a: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）的权重为</a:t>
                      </a: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2</a:t>
                      </a:r>
                      <a:r>
                        <a:rPr lang="en-US" altLang="zh-CN" sz="1800" baseline="300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k</a:t>
                      </a: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txBody>
                  <a:tcPr anchor="ctr" anchorCtr="0"/>
                </a:tc>
                <a:tc>
                  <a:txBody>
                    <a:bodyPr/>
                    <a:p>
                      <a:pPr algn="ctr">
                        <a:buNone/>
                      </a:pP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用补码（</a:t>
                      </a: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Two's Complement</a:t>
                      </a: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），最高位（第</a:t>
                      </a: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w-1</a:t>
                      </a: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位）的权重为</a:t>
                      </a: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-2</a:t>
                      </a:r>
                      <a:r>
                        <a:rPr lang="en-US" altLang="zh-CN" sz="1800" baseline="300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w-1</a:t>
                      </a: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，其他位与无符号数相同</a:t>
                      </a:r>
                      <a:endPar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txBody>
                  <a:tcPr anchor="ctr" anchorCtr="0"/>
                </a:tc>
              </a:tr>
              <a:tr h="639445">
                <a:tc>
                  <a:txBody>
                    <a:bodyPr/>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表示范围</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a:txBody>
                    <a:bodyPr/>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UMin=0</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UMax=2</a:t>
                      </a:r>
                      <a:r>
                        <a:rPr lang="en-US" altLang="zh-CN" baseline="30000">
                          <a:solidFill>
                            <a:schemeClr val="bg2">
                              <a:lumMod val="10000"/>
                            </a:schemeClr>
                          </a:solidFill>
                          <a:latin typeface="微软雅黑" panose="020B0503020204020204" pitchFamily="34" charset="-122"/>
                          <a:ea typeface="微软雅黑" panose="020B0503020204020204" pitchFamily="34" charset="-122"/>
                        </a:rPr>
                        <a:t>w</a:t>
                      </a:r>
                      <a:r>
                        <a:rPr lang="en-US" altLang="zh-CN">
                          <a:solidFill>
                            <a:schemeClr val="bg2">
                              <a:lumMod val="10000"/>
                            </a:schemeClr>
                          </a:solidFill>
                          <a:latin typeface="微软雅黑" panose="020B0503020204020204" pitchFamily="34" charset="-122"/>
                          <a:ea typeface="微软雅黑" panose="020B0503020204020204" pitchFamily="34" charset="-122"/>
                        </a:rPr>
                        <a:t>-1</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a:txBody>
                    <a:bodyPr/>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TMin=</a:t>
                      </a: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-2</a:t>
                      </a:r>
                      <a:r>
                        <a:rPr lang="en-US" altLang="zh-CN" sz="1800" baseline="300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w-1</a:t>
                      </a:r>
                      <a:endParaRPr lang="en-US" altLang="zh-CN" sz="1800" baseline="300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TMax=</a:t>
                      </a: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2</a:t>
                      </a:r>
                      <a:r>
                        <a:rPr lang="en-US" altLang="zh-CN" sz="1800" baseline="300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w-1</a:t>
                      </a: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-1</a:t>
                      </a:r>
                      <a:endPar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txBody>
                  <a:tcPr anchor="ctr" anchorCtr="0"/>
                </a:tc>
              </a:tr>
              <a:tr h="639445">
                <a:tc>
                  <a:txBody>
                    <a:bodyPr/>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一些特殊数的表示</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a:t>
                      </a:r>
                      <a:r>
                        <a:rPr lang="en-US" altLang="zh-CN">
                          <a:solidFill>
                            <a:schemeClr val="bg2">
                              <a:lumMod val="10000"/>
                            </a:schemeClr>
                          </a:solidFill>
                          <a:latin typeface="微软雅黑" panose="020B0503020204020204" pitchFamily="34" charset="-122"/>
                          <a:ea typeface="微软雅黑" panose="020B0503020204020204" pitchFamily="34" charset="-122"/>
                        </a:rPr>
                        <a:t>w=16)</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a:txBody>
                    <a:bodyPr/>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UMin: 0x</a:t>
                      </a:r>
                      <a:r>
                        <a:rPr lang="en-US" altLang="zh-CN">
                          <a:solidFill>
                            <a:schemeClr val="bg2">
                              <a:lumMod val="10000"/>
                            </a:schemeClr>
                          </a:solidFill>
                          <a:latin typeface="微软雅黑" panose="020B0503020204020204" pitchFamily="34" charset="-122"/>
                          <a:ea typeface="微软雅黑" panose="020B0503020204020204" pitchFamily="34" charset="-122"/>
                        </a:rPr>
                        <a:t>0000</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1: 0x0001</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UMax: 0xffff</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a:txBody>
                    <a:bodyPr/>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TMin: 0x8000</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-1: 0xffff</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0: 0x0000</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TMax: 0x7fff</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r>
              <a:tr h="639445">
                <a:tc>
                  <a:txBody>
                    <a:bodyPr/>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关联（两者</a:t>
                      </a:r>
                      <a:r>
                        <a:rPr lang="en-US" altLang="zh-CN">
                          <a:solidFill>
                            <a:schemeClr val="bg2">
                              <a:lumMod val="10000"/>
                            </a:schemeClr>
                          </a:solidFill>
                          <a:latin typeface="微软雅黑" panose="020B0503020204020204" pitchFamily="34" charset="-122"/>
                          <a:ea typeface="微软雅黑" panose="020B0503020204020204" pitchFamily="34" charset="-122"/>
                        </a:rPr>
                        <a:t>w</a:t>
                      </a:r>
                      <a:r>
                        <a:rPr lang="zh-CN" altLang="en-US">
                          <a:solidFill>
                            <a:schemeClr val="bg2">
                              <a:lumMod val="10000"/>
                            </a:schemeClr>
                          </a:solidFill>
                          <a:latin typeface="微软雅黑" panose="020B0503020204020204" pitchFamily="34" charset="-122"/>
                          <a:ea typeface="微软雅黑" panose="020B0503020204020204" pitchFamily="34" charset="-122"/>
                        </a:rPr>
                        <a:t>相同）</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gridSpan="2">
                  <a:txBody>
                    <a:bodyPr/>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1. </a:t>
                      </a:r>
                      <a:r>
                        <a:rPr lang="zh-CN" altLang="en-US">
                          <a:solidFill>
                            <a:schemeClr val="bg2">
                              <a:lumMod val="10000"/>
                            </a:schemeClr>
                          </a:solidFill>
                          <a:latin typeface="微软雅黑" panose="020B0503020204020204" pitchFamily="34" charset="-122"/>
                          <a:ea typeface="微软雅黑" panose="020B0503020204020204" pitchFamily="34" charset="-122"/>
                        </a:rPr>
                        <a:t>二进制表示的</a:t>
                      </a:r>
                      <a:r>
                        <a:rPr lang="zh-CN" altLang="en-US">
                          <a:solidFill>
                            <a:schemeClr val="bg2">
                              <a:lumMod val="10000"/>
                            </a:schemeClr>
                          </a:solidFill>
                          <a:latin typeface="微软雅黑" panose="020B0503020204020204" pitchFamily="34" charset="-122"/>
                          <a:ea typeface="微软雅黑" panose="020B0503020204020204" pitchFamily="34" charset="-122"/>
                        </a:rPr>
                        <a:t>最高位为</a:t>
                      </a:r>
                      <a:r>
                        <a:rPr lang="en-US" altLang="zh-CN">
                          <a:solidFill>
                            <a:schemeClr val="bg2">
                              <a:lumMod val="10000"/>
                            </a:schemeClr>
                          </a:solidFill>
                          <a:latin typeface="微软雅黑" panose="020B0503020204020204" pitchFamily="34" charset="-122"/>
                          <a:ea typeface="微软雅黑" panose="020B0503020204020204" pitchFamily="34" charset="-122"/>
                        </a:rPr>
                        <a:t>0</a:t>
                      </a:r>
                      <a:r>
                        <a:rPr lang="zh-CN" altLang="en-US">
                          <a:solidFill>
                            <a:schemeClr val="bg2">
                              <a:lumMod val="10000"/>
                            </a:schemeClr>
                          </a:solidFill>
                          <a:latin typeface="微软雅黑" panose="020B0503020204020204" pitchFamily="34" charset="-122"/>
                          <a:ea typeface="微软雅黑" panose="020B0503020204020204" pitchFamily="34" charset="-122"/>
                        </a:rPr>
                        <a:t>时，对应的数相同</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p>
                      <a:pPr algn="ctr">
                        <a:buNone/>
                      </a:pPr>
                      <a:r>
                        <a:rPr lang="en-US" altLang="zh-CN">
                          <a:solidFill>
                            <a:schemeClr val="bg2">
                              <a:lumMod val="10000"/>
                            </a:schemeClr>
                          </a:solidFill>
                          <a:latin typeface="微软雅黑" panose="020B0503020204020204" pitchFamily="34" charset="-122"/>
                          <a:ea typeface="微软雅黑" panose="020B0503020204020204" pitchFamily="34" charset="-122"/>
                        </a:rPr>
                        <a:t>2. </a:t>
                      </a:r>
                      <a:r>
                        <a:rPr lang="zh-CN" altLang="en-US" sz="1800">
                          <a:solidFill>
                            <a:schemeClr val="bg2">
                              <a:lumMod val="10000"/>
                            </a:schemeClr>
                          </a:solidFill>
                          <a:latin typeface="微软雅黑" panose="020B0503020204020204" pitchFamily="34" charset="-122"/>
                          <a:ea typeface="微软雅黑" panose="020B0503020204020204" pitchFamily="34" charset="-122"/>
                          <a:sym typeface="+mn-ea"/>
                        </a:rPr>
                        <a:t>二进制表示的最高位为</a:t>
                      </a:r>
                      <a:r>
                        <a:rPr lang="en-US" altLang="zh-CN" sz="1800">
                          <a:solidFill>
                            <a:schemeClr val="bg2">
                              <a:lumMod val="10000"/>
                            </a:schemeClr>
                          </a:solidFill>
                          <a:latin typeface="微软雅黑" panose="020B0503020204020204" pitchFamily="34" charset="-122"/>
                          <a:ea typeface="微软雅黑" panose="020B0503020204020204" pitchFamily="34" charset="-122"/>
                          <a:sym typeface="+mn-ea"/>
                        </a:rPr>
                        <a:t>1</a:t>
                      </a:r>
                      <a:r>
                        <a:rPr lang="zh-CN" altLang="en-US" sz="1800">
                          <a:solidFill>
                            <a:schemeClr val="bg2">
                              <a:lumMod val="10000"/>
                            </a:schemeClr>
                          </a:solidFill>
                          <a:latin typeface="微软雅黑" panose="020B0503020204020204" pitchFamily="34" charset="-122"/>
                          <a:ea typeface="微软雅黑" panose="020B0503020204020204" pitchFamily="34" charset="-122"/>
                          <a:sym typeface="+mn-ea"/>
                        </a:rPr>
                        <a:t>时，对应的数：无符号比有符号大</a:t>
                      </a:r>
                      <a:r>
                        <a:rPr lang="en-US" altLang="zh-CN" sz="1800">
                          <a:solidFill>
                            <a:schemeClr val="bg2">
                              <a:lumMod val="10000"/>
                            </a:schemeClr>
                          </a:solidFill>
                          <a:latin typeface="微软雅黑" panose="020B0503020204020204" pitchFamily="34" charset="-122"/>
                          <a:ea typeface="微软雅黑" panose="020B0503020204020204" pitchFamily="34" charset="-122"/>
                          <a:sym typeface="+mn-ea"/>
                        </a:rPr>
                        <a:t>2</a:t>
                      </a:r>
                      <a:r>
                        <a:rPr lang="en-US" altLang="zh-CN" sz="1800" baseline="30000">
                          <a:solidFill>
                            <a:schemeClr val="bg2">
                              <a:lumMod val="10000"/>
                            </a:schemeClr>
                          </a:solidFill>
                          <a:latin typeface="微软雅黑" panose="020B0503020204020204" pitchFamily="34" charset="-122"/>
                          <a:ea typeface="微软雅黑" panose="020B0503020204020204" pitchFamily="34" charset="-122"/>
                          <a:sym typeface="+mn-ea"/>
                        </a:rPr>
                        <a:t>w</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hMerge="1">
                  <a:tcPr anchor="ctr" anchorCtr="0"/>
                </a:tc>
              </a:tr>
              <a:tr h="1278890">
                <a:tc>
                  <a:txBody>
                    <a:bodyPr/>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转化</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gridSpan="2">
                  <a:txBody>
                    <a:bodyPr/>
                    <a:p>
                      <a:pPr algn="l">
                        <a:buNone/>
                      </a:pPr>
                      <a:r>
                        <a:rPr lang="en-US" altLang="zh-CN">
                          <a:solidFill>
                            <a:schemeClr val="bg2">
                              <a:lumMod val="10000"/>
                            </a:schemeClr>
                          </a:solidFill>
                          <a:latin typeface="微软雅黑" panose="020B0503020204020204" pitchFamily="34" charset="-122"/>
                          <a:ea typeface="微软雅黑" panose="020B0503020204020204" pitchFamily="34" charset="-122"/>
                        </a:rPr>
                        <a:t>U=T,                                if T&gt;=0</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p>
                      <a:pPr algn="l">
                        <a:buNone/>
                      </a:pPr>
                      <a:r>
                        <a:rPr lang="en-US" altLang="zh-CN">
                          <a:solidFill>
                            <a:schemeClr val="bg2">
                              <a:lumMod val="10000"/>
                            </a:schemeClr>
                          </a:solidFill>
                          <a:latin typeface="微软雅黑" panose="020B0503020204020204" pitchFamily="34" charset="-122"/>
                          <a:ea typeface="微软雅黑" panose="020B0503020204020204" pitchFamily="34" charset="-122"/>
                        </a:rPr>
                        <a:t>U=T+2^w,                      if T&lt;0</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p>
                      <a:pPr algn="l">
                        <a:buNone/>
                      </a:pPr>
                      <a:r>
                        <a:rPr lang="en-US" altLang="zh-CN">
                          <a:solidFill>
                            <a:schemeClr val="bg2">
                              <a:lumMod val="10000"/>
                            </a:schemeClr>
                          </a:solidFill>
                          <a:latin typeface="微软雅黑" panose="020B0503020204020204" pitchFamily="34" charset="-122"/>
                          <a:ea typeface="微软雅黑" panose="020B0503020204020204" pitchFamily="34" charset="-122"/>
                        </a:rPr>
                        <a:t>T=U,                                if 0&lt;=U&lt;=TMax</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p>
                      <a:pPr algn="l">
                        <a:buNone/>
                      </a:pPr>
                      <a:r>
                        <a:rPr lang="en-US" altLang="zh-CN">
                          <a:solidFill>
                            <a:schemeClr val="bg2">
                              <a:lumMod val="10000"/>
                            </a:schemeClr>
                          </a:solidFill>
                          <a:latin typeface="微软雅黑" panose="020B0503020204020204" pitchFamily="34" charset="-122"/>
                          <a:ea typeface="微软雅黑" panose="020B0503020204020204" pitchFamily="34" charset="-122"/>
                        </a:rPr>
                        <a:t>T=U-2^w,                       if TMax&lt;U&lt;=UMax</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hMerge="1">
                  <a:tcPr anchor="ctr" anchorCtr="0"/>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22"/>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5" name="文本框 24"/>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整数的表示和运算</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6" name="任意多边形 25"/>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27" name="图片 2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graphicFrame>
        <p:nvGraphicFramePr>
          <p:cNvPr id="29" name="表格 28"/>
          <p:cNvGraphicFramePr/>
          <p:nvPr/>
        </p:nvGraphicFramePr>
        <p:xfrm>
          <a:off x="1386205" y="866775"/>
          <a:ext cx="10459085" cy="5817235"/>
        </p:xfrm>
        <a:graphic>
          <a:graphicData uri="http://schemas.openxmlformats.org/drawingml/2006/table">
            <a:tbl>
              <a:tblPr firstRow="1" bandRow="1">
                <a:tableStyleId>{5C22544A-7EE6-4342-B048-85BDC9FD1C3A}</a:tableStyleId>
              </a:tblPr>
              <a:tblGrid>
                <a:gridCol w="2111375"/>
                <a:gridCol w="4528185"/>
                <a:gridCol w="3819525"/>
              </a:tblGrid>
              <a:tr h="639445">
                <a:tc>
                  <a:txBody>
                    <a:bodyPr/>
                    <a:p>
                      <a:pPr algn="ctr">
                        <a:buNone/>
                      </a:pPr>
                      <a:r>
                        <a:rPr lang="zh-CN" altLang="en-US">
                          <a:solidFill>
                            <a:schemeClr val="bg1"/>
                          </a:solidFill>
                          <a:latin typeface="微软雅黑" panose="020B0503020204020204" pitchFamily="34" charset="-122"/>
                          <a:ea typeface="微软雅黑" panose="020B0503020204020204" pitchFamily="34" charset="-122"/>
                        </a:rPr>
                        <a:t>比较</a:t>
                      </a:r>
                      <a:endParaRPr lang="zh-CN" altLang="en-US">
                        <a:solidFill>
                          <a:schemeClr val="bg1"/>
                        </a:solidFill>
                        <a:latin typeface="微软雅黑" panose="020B0503020204020204" pitchFamily="34" charset="-122"/>
                        <a:ea typeface="微软雅黑" panose="020B0503020204020204" pitchFamily="34" charset="-122"/>
                      </a:endParaRPr>
                    </a:p>
                  </a:txBody>
                  <a:tcPr anchor="ctr" anchorCtr="0"/>
                </a:tc>
                <a:tc>
                  <a:txBody>
                    <a:bodyPr/>
                    <a:p>
                      <a:pPr algn="ctr">
                        <a:buNone/>
                      </a:pPr>
                      <a:r>
                        <a:rPr lang="zh-CN" altLang="en-US">
                          <a:solidFill>
                            <a:schemeClr val="bg1"/>
                          </a:solidFill>
                          <a:latin typeface="微软雅黑" panose="020B0503020204020204" pitchFamily="34" charset="-122"/>
                          <a:ea typeface="微软雅黑" panose="020B0503020204020204" pitchFamily="34" charset="-122"/>
                        </a:rPr>
                        <a:t>无符号数</a:t>
                      </a:r>
                      <a:endParaRPr lang="zh-CN" altLang="en-US">
                        <a:solidFill>
                          <a:schemeClr val="bg1"/>
                        </a:solidFill>
                        <a:latin typeface="微软雅黑" panose="020B0503020204020204" pitchFamily="34" charset="-122"/>
                        <a:ea typeface="微软雅黑" panose="020B0503020204020204" pitchFamily="34" charset="-122"/>
                      </a:endParaRPr>
                    </a:p>
                  </a:txBody>
                  <a:tcPr anchor="ctr" anchorCtr="0"/>
                </a:tc>
                <a:tc>
                  <a:txBody>
                    <a:bodyPr/>
                    <a:p>
                      <a:pPr algn="ctr">
                        <a:buNone/>
                      </a:pPr>
                      <a:r>
                        <a:rPr lang="zh-CN" altLang="en-US">
                          <a:solidFill>
                            <a:schemeClr val="bg1"/>
                          </a:solidFill>
                          <a:latin typeface="微软雅黑" panose="020B0503020204020204" pitchFamily="34" charset="-122"/>
                          <a:ea typeface="微软雅黑" panose="020B0503020204020204" pitchFamily="34" charset="-122"/>
                        </a:rPr>
                        <a:t>有符号数</a:t>
                      </a:r>
                      <a:endParaRPr lang="zh-CN" altLang="en-US">
                        <a:solidFill>
                          <a:schemeClr val="bg1"/>
                        </a:solidFill>
                        <a:latin typeface="微软雅黑" panose="020B0503020204020204" pitchFamily="34" charset="-122"/>
                        <a:ea typeface="微软雅黑" panose="020B0503020204020204" pitchFamily="34" charset="-122"/>
                      </a:endParaRPr>
                    </a:p>
                  </a:txBody>
                  <a:tcPr anchor="ctr" anchorCtr="0"/>
                </a:tc>
              </a:tr>
              <a:tr h="1190625">
                <a:tc>
                  <a:txBody>
                    <a:bodyPr/>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运算</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gridSpan="2">
                  <a:txBody>
                    <a:bodyPr/>
                    <a:p>
                      <a:pPr algn="ctr">
                        <a:buNone/>
                      </a:pP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C++</a:t>
                      </a: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中</a:t>
                      </a: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进行运算后将溢出的位舍弃（除法不会溢出），本质上相当于将运算结果对</a:t>
                      </a: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2^w</a:t>
                      </a: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取模</a:t>
                      </a:r>
                      <a:endPar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a:buNone/>
                      </a:pP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某些软件中会将溢出位暂时保存</a:t>
                      </a:r>
                      <a:endPar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a:buNone/>
                      </a:pPr>
                      <a:r>
                        <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rPr>
                        <a:t>对于有符号数，只需将取模后的结果（无符号数）转化为有符号数即可</a:t>
                      </a:r>
                      <a:endParaRPr lang="zh-CN" altLang="en-US"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txBody>
                  <a:tcPr anchor="ctr" anchorCtr="0"/>
                </a:tc>
                <a:tc hMerge="1">
                  <a:tcPr anchor="ctr" anchorCtr="0"/>
                </a:tc>
              </a:tr>
              <a:tr h="639445">
                <a:tc>
                  <a:txBody>
                    <a:bodyPr/>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检查是否发生溢出</a:t>
                      </a:r>
                      <a:r>
                        <a:rPr lang="en-US" altLang="zh-CN">
                          <a:solidFill>
                            <a:schemeClr val="bg2">
                              <a:lumMod val="10000"/>
                            </a:schemeClr>
                          </a:solidFill>
                          <a:latin typeface="微软雅黑" panose="020B0503020204020204" pitchFamily="34" charset="-122"/>
                          <a:ea typeface="微软雅黑" panose="020B0503020204020204" pitchFamily="34" charset="-122"/>
                        </a:rPr>
                        <a:t>(</a:t>
                      </a:r>
                      <a:r>
                        <a:rPr lang="zh-CN" altLang="en-US">
                          <a:solidFill>
                            <a:schemeClr val="bg2">
                              <a:lumMod val="10000"/>
                            </a:schemeClr>
                          </a:solidFill>
                          <a:latin typeface="微软雅黑" panose="020B0503020204020204" pitchFamily="34" charset="-122"/>
                          <a:ea typeface="微软雅黑" panose="020B0503020204020204" pitchFamily="34" charset="-122"/>
                        </a:rPr>
                        <a:t>设运算数为</a:t>
                      </a:r>
                      <a:r>
                        <a:rPr lang="en-US" altLang="zh-CN">
                          <a:solidFill>
                            <a:schemeClr val="bg2">
                              <a:lumMod val="10000"/>
                            </a:schemeClr>
                          </a:solidFill>
                          <a:latin typeface="微软雅黑" panose="020B0503020204020204" pitchFamily="34" charset="-122"/>
                          <a:ea typeface="微软雅黑" panose="020B0503020204020204" pitchFamily="34" charset="-122"/>
                        </a:rPr>
                        <a:t>x</a:t>
                      </a:r>
                      <a:r>
                        <a:rPr lang="zh-CN" altLang="en-US">
                          <a:solidFill>
                            <a:schemeClr val="bg2">
                              <a:lumMod val="10000"/>
                            </a:schemeClr>
                          </a:solidFill>
                          <a:latin typeface="微软雅黑" panose="020B0503020204020204" pitchFamily="34" charset="-122"/>
                          <a:ea typeface="微软雅黑" panose="020B0503020204020204" pitchFamily="34" charset="-122"/>
                        </a:rPr>
                        <a:t>，</a:t>
                      </a:r>
                      <a:r>
                        <a:rPr lang="en-US" altLang="zh-CN">
                          <a:solidFill>
                            <a:schemeClr val="bg2">
                              <a:lumMod val="10000"/>
                            </a:schemeClr>
                          </a:solidFill>
                          <a:latin typeface="微软雅黑" panose="020B0503020204020204" pitchFamily="34" charset="-122"/>
                          <a:ea typeface="微软雅黑" panose="020B0503020204020204" pitchFamily="34" charset="-122"/>
                        </a:rPr>
                        <a:t>y</a:t>
                      </a:r>
                      <a:r>
                        <a:rPr lang="zh-CN" altLang="en-US">
                          <a:solidFill>
                            <a:schemeClr val="bg2">
                              <a:lumMod val="10000"/>
                            </a:schemeClr>
                          </a:solidFill>
                          <a:latin typeface="微软雅黑" panose="020B0503020204020204" pitchFamily="34" charset="-122"/>
                          <a:ea typeface="微软雅黑" panose="020B0503020204020204" pitchFamily="34" charset="-122"/>
                        </a:rPr>
                        <a:t>，运算结果为</a:t>
                      </a:r>
                      <a:r>
                        <a:rPr lang="en-US" altLang="zh-CN">
                          <a:solidFill>
                            <a:schemeClr val="bg2">
                              <a:lumMod val="10000"/>
                            </a:schemeClr>
                          </a:solidFill>
                          <a:latin typeface="微软雅黑" panose="020B0503020204020204" pitchFamily="34" charset="-122"/>
                          <a:ea typeface="微软雅黑" panose="020B0503020204020204" pitchFamily="34" charset="-122"/>
                        </a:rPr>
                        <a:t>z</a:t>
                      </a:r>
                      <a:r>
                        <a:rPr lang="zh-CN" altLang="en-US">
                          <a:solidFill>
                            <a:schemeClr val="bg2">
                              <a:lumMod val="10000"/>
                            </a:schemeClr>
                          </a:solidFill>
                          <a:latin typeface="微软雅黑" panose="020B0503020204020204" pitchFamily="34" charset="-122"/>
                          <a:ea typeface="微软雅黑" panose="020B0503020204020204" pitchFamily="34" charset="-122"/>
                        </a:rPr>
                        <a:t>）</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a:txBody>
                    <a:bodyPr/>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加法：若</a:t>
                      </a:r>
                      <a:r>
                        <a:rPr lang="en-US" altLang="zh-CN">
                          <a:solidFill>
                            <a:schemeClr val="bg2">
                              <a:lumMod val="10000"/>
                            </a:schemeClr>
                          </a:solidFill>
                          <a:latin typeface="微软雅黑" panose="020B0503020204020204" pitchFamily="34" charset="-122"/>
                          <a:ea typeface="微软雅黑" panose="020B0503020204020204" pitchFamily="34" charset="-122"/>
                        </a:rPr>
                        <a:t>z&lt;x</a:t>
                      </a:r>
                      <a:r>
                        <a:rPr lang="zh-CN" altLang="en-US">
                          <a:solidFill>
                            <a:schemeClr val="bg2">
                              <a:lumMod val="10000"/>
                            </a:schemeClr>
                          </a:solidFill>
                          <a:latin typeface="微软雅黑" panose="020B0503020204020204" pitchFamily="34" charset="-122"/>
                          <a:ea typeface="微软雅黑" panose="020B0503020204020204" pitchFamily="34" charset="-122"/>
                        </a:rPr>
                        <a:t>（或</a:t>
                      </a:r>
                      <a:r>
                        <a:rPr lang="en-US" altLang="zh-CN">
                          <a:solidFill>
                            <a:schemeClr val="bg2">
                              <a:lumMod val="10000"/>
                            </a:schemeClr>
                          </a:solidFill>
                          <a:latin typeface="微软雅黑" panose="020B0503020204020204" pitchFamily="34" charset="-122"/>
                          <a:ea typeface="微软雅黑" panose="020B0503020204020204" pitchFamily="34" charset="-122"/>
                        </a:rPr>
                        <a:t>z&lt;y</a:t>
                      </a:r>
                      <a:r>
                        <a:rPr lang="zh-CN" altLang="en-US">
                          <a:solidFill>
                            <a:schemeClr val="bg2">
                              <a:lumMod val="10000"/>
                            </a:schemeClr>
                          </a:solidFill>
                          <a:latin typeface="微软雅黑" panose="020B0503020204020204" pitchFamily="34" charset="-122"/>
                          <a:ea typeface="微软雅黑" panose="020B0503020204020204" pitchFamily="34" charset="-122"/>
                        </a:rPr>
                        <a:t>）</a:t>
                      </a:r>
                      <a:r>
                        <a:rPr lang="en-US" altLang="zh-CN">
                          <a:solidFill>
                            <a:schemeClr val="bg2">
                              <a:lumMod val="10000"/>
                            </a:schemeClr>
                          </a:solidFill>
                          <a:latin typeface="微软雅黑" panose="020B0503020204020204" pitchFamily="34" charset="-122"/>
                          <a:ea typeface="微软雅黑" panose="020B0503020204020204" pitchFamily="34" charset="-122"/>
                        </a:rPr>
                        <a:t>,</a:t>
                      </a:r>
                      <a:r>
                        <a:rPr lang="zh-CN" altLang="en-US">
                          <a:solidFill>
                            <a:schemeClr val="bg2">
                              <a:lumMod val="10000"/>
                            </a:schemeClr>
                          </a:solidFill>
                          <a:latin typeface="微软雅黑" panose="020B0503020204020204" pitchFamily="34" charset="-122"/>
                          <a:ea typeface="微软雅黑" panose="020B0503020204020204" pitchFamily="34" charset="-122"/>
                        </a:rPr>
                        <a:t>则溢出</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减法：若</a:t>
                      </a:r>
                      <a:r>
                        <a:rPr lang="en-US" altLang="zh-CN">
                          <a:solidFill>
                            <a:schemeClr val="bg2">
                              <a:lumMod val="10000"/>
                            </a:schemeClr>
                          </a:solidFill>
                          <a:latin typeface="微软雅黑" panose="020B0503020204020204" pitchFamily="34" charset="-122"/>
                          <a:ea typeface="微软雅黑" panose="020B0503020204020204" pitchFamily="34" charset="-122"/>
                        </a:rPr>
                        <a:t>z&gt;x,</a:t>
                      </a:r>
                      <a:r>
                        <a:rPr lang="zh-CN" altLang="en-US">
                          <a:solidFill>
                            <a:schemeClr val="bg2">
                              <a:lumMod val="10000"/>
                            </a:schemeClr>
                          </a:solidFill>
                          <a:latin typeface="微软雅黑" panose="020B0503020204020204" pitchFamily="34" charset="-122"/>
                          <a:ea typeface="微软雅黑" panose="020B0503020204020204" pitchFamily="34" charset="-122"/>
                        </a:rPr>
                        <a:t>则溢出</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乘法：若</a:t>
                      </a:r>
                      <a:r>
                        <a:rPr lang="en-US" altLang="zh-CN">
                          <a:solidFill>
                            <a:schemeClr val="bg2">
                              <a:lumMod val="10000"/>
                            </a:schemeClr>
                          </a:solidFill>
                          <a:latin typeface="微软雅黑" panose="020B0503020204020204" pitchFamily="34" charset="-122"/>
                          <a:ea typeface="微软雅黑" panose="020B0503020204020204" pitchFamily="34" charset="-122"/>
                        </a:rPr>
                        <a:t>x,y</a:t>
                      </a:r>
                      <a:r>
                        <a:rPr lang="zh-CN" altLang="en-US">
                          <a:solidFill>
                            <a:schemeClr val="bg2">
                              <a:lumMod val="10000"/>
                            </a:schemeClr>
                          </a:solidFill>
                          <a:latin typeface="微软雅黑" panose="020B0503020204020204" pitchFamily="34" charset="-122"/>
                          <a:ea typeface="微软雅黑" panose="020B0503020204020204" pitchFamily="34" charset="-122"/>
                        </a:rPr>
                        <a:t>均不为</a:t>
                      </a:r>
                      <a:r>
                        <a:rPr lang="en-US" altLang="zh-CN">
                          <a:solidFill>
                            <a:schemeClr val="bg2">
                              <a:lumMod val="10000"/>
                            </a:schemeClr>
                          </a:solidFill>
                          <a:latin typeface="微软雅黑" panose="020B0503020204020204" pitchFamily="34" charset="-122"/>
                          <a:ea typeface="微软雅黑" panose="020B0503020204020204" pitchFamily="34" charset="-122"/>
                        </a:rPr>
                        <a:t>0</a:t>
                      </a:r>
                      <a:r>
                        <a:rPr lang="zh-CN" altLang="en-US">
                          <a:solidFill>
                            <a:schemeClr val="bg2">
                              <a:lumMod val="10000"/>
                            </a:schemeClr>
                          </a:solidFill>
                          <a:latin typeface="微软雅黑" panose="020B0503020204020204" pitchFamily="34" charset="-122"/>
                          <a:ea typeface="微软雅黑" panose="020B0503020204020204" pitchFamily="34" charset="-122"/>
                        </a:rPr>
                        <a:t>，且</a:t>
                      </a:r>
                      <a:r>
                        <a:rPr lang="en-US" altLang="zh-CN">
                          <a:solidFill>
                            <a:schemeClr val="bg2">
                              <a:lumMod val="10000"/>
                            </a:schemeClr>
                          </a:solidFill>
                          <a:latin typeface="微软雅黑" panose="020B0503020204020204" pitchFamily="34" charset="-122"/>
                          <a:ea typeface="微软雅黑" panose="020B0503020204020204" pitchFamily="34" charset="-122"/>
                        </a:rPr>
                        <a:t>z/x!=y(</a:t>
                      </a:r>
                      <a:r>
                        <a:rPr lang="zh-CN" altLang="en-US">
                          <a:solidFill>
                            <a:schemeClr val="bg2">
                              <a:lumMod val="10000"/>
                            </a:schemeClr>
                          </a:solidFill>
                          <a:latin typeface="微软雅黑" panose="020B0503020204020204" pitchFamily="34" charset="-122"/>
                          <a:ea typeface="微软雅黑" panose="020B0503020204020204" pitchFamily="34" charset="-122"/>
                        </a:rPr>
                        <a:t>或 </a:t>
                      </a:r>
                      <a:r>
                        <a:rPr lang="en-US" altLang="zh-CN">
                          <a:solidFill>
                            <a:schemeClr val="bg2">
                              <a:lumMod val="10000"/>
                            </a:schemeClr>
                          </a:solidFill>
                          <a:latin typeface="微软雅黑" panose="020B0503020204020204" pitchFamily="34" charset="-122"/>
                          <a:ea typeface="微软雅黑" panose="020B0503020204020204" pitchFamily="34" charset="-122"/>
                        </a:rPr>
                        <a:t>z/y!=x)</a:t>
                      </a:r>
                      <a:r>
                        <a:rPr lang="zh-CN" altLang="en-US">
                          <a:solidFill>
                            <a:schemeClr val="bg2">
                              <a:lumMod val="10000"/>
                            </a:schemeClr>
                          </a:solidFill>
                          <a:latin typeface="微软雅黑" panose="020B0503020204020204" pitchFamily="34" charset="-122"/>
                          <a:ea typeface="微软雅黑" panose="020B0503020204020204" pitchFamily="34" charset="-122"/>
                        </a:rPr>
                        <a:t>，则溢出</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a:txBody>
                    <a:bodyPr/>
                    <a:p>
                      <a:pPr algn="ctr">
                        <a:buNone/>
                      </a:pPr>
                      <a:r>
                        <a:rPr lang="zh-CN" altLang="en-US" sz="1800">
                          <a:solidFill>
                            <a:schemeClr val="bg2">
                              <a:lumMod val="10000"/>
                            </a:schemeClr>
                          </a:solidFill>
                          <a:latin typeface="微软雅黑" panose="020B0503020204020204" pitchFamily="34" charset="-122"/>
                          <a:ea typeface="微软雅黑" panose="020B0503020204020204" pitchFamily="34" charset="-122"/>
                          <a:sym typeface="+mn-ea"/>
                        </a:rPr>
                        <a:t>加法：若</a:t>
                      </a:r>
                      <a:r>
                        <a:rPr lang="en-US" altLang="zh-CN" sz="1800">
                          <a:solidFill>
                            <a:schemeClr val="bg2">
                              <a:lumMod val="10000"/>
                            </a:schemeClr>
                          </a:solidFill>
                          <a:latin typeface="微软雅黑" panose="020B0503020204020204" pitchFamily="34" charset="-122"/>
                          <a:ea typeface="微软雅黑" panose="020B0503020204020204" pitchFamily="34" charset="-122"/>
                          <a:sym typeface="+mn-ea"/>
                        </a:rPr>
                        <a:t>(</a:t>
                      </a:r>
                      <a:r>
                        <a:rPr lang="en-US" sz="1800">
                          <a:solidFill>
                            <a:schemeClr val="bg2">
                              <a:lumMod val="10000"/>
                            </a:schemeClr>
                          </a:solidFill>
                          <a:latin typeface="微软雅黑" panose="020B0503020204020204" pitchFamily="34" charset="-122"/>
                          <a:ea typeface="微软雅黑" panose="020B0503020204020204" pitchFamily="34" charset="-122"/>
                          <a:sym typeface="+mn-ea"/>
                        </a:rPr>
                        <a:t>x&lt;0&amp;&amp;y&lt;0&amp;&amp;z&gt;=0)||(x&gt;0&amp;&amp;y&gt;0&amp;&amp;z&lt;=0)</a:t>
                      </a:r>
                      <a:r>
                        <a:rPr lang="en-US" altLang="zh-CN" sz="1800">
                          <a:solidFill>
                            <a:schemeClr val="bg2">
                              <a:lumMod val="10000"/>
                            </a:schemeClr>
                          </a:solidFill>
                          <a:latin typeface="微软雅黑" panose="020B0503020204020204" pitchFamily="34" charset="-122"/>
                          <a:ea typeface="微软雅黑" panose="020B0503020204020204" pitchFamily="34" charset="-122"/>
                          <a:sym typeface="+mn-ea"/>
                        </a:rPr>
                        <a:t>,</a:t>
                      </a:r>
                      <a:r>
                        <a:rPr lang="zh-CN" altLang="en-US" sz="1800">
                          <a:solidFill>
                            <a:schemeClr val="bg2">
                              <a:lumMod val="10000"/>
                            </a:schemeClr>
                          </a:solidFill>
                          <a:latin typeface="微软雅黑" panose="020B0503020204020204" pitchFamily="34" charset="-122"/>
                          <a:ea typeface="微软雅黑" panose="020B0503020204020204" pitchFamily="34" charset="-122"/>
                          <a:sym typeface="+mn-ea"/>
                        </a:rPr>
                        <a:t>则溢出</a:t>
                      </a:r>
                      <a:endParaRPr lang="zh-CN" altLang="en-US" sz="1800">
                        <a:solidFill>
                          <a:schemeClr val="bg2">
                            <a:lumMod val="10000"/>
                          </a:schemeClr>
                        </a:solidFill>
                        <a:latin typeface="微软雅黑" panose="020B0503020204020204" pitchFamily="34" charset="-122"/>
                        <a:ea typeface="微软雅黑" panose="020B0503020204020204" pitchFamily="34" charset="-122"/>
                        <a:sym typeface="+mn-ea"/>
                      </a:endParaRPr>
                    </a:p>
                    <a:p>
                      <a:pPr algn="ctr">
                        <a:buNone/>
                      </a:pPr>
                      <a:r>
                        <a:rPr lang="zh-CN" altLang="en-US" sz="1800">
                          <a:solidFill>
                            <a:schemeClr val="bg2">
                              <a:lumMod val="10000"/>
                            </a:schemeClr>
                          </a:solidFill>
                          <a:latin typeface="微软雅黑" panose="020B0503020204020204" pitchFamily="34" charset="-122"/>
                          <a:ea typeface="微软雅黑" panose="020B0503020204020204" pitchFamily="34" charset="-122"/>
                          <a:sym typeface="+mn-ea"/>
                        </a:rPr>
                        <a:t>减法：若</a:t>
                      </a:r>
                      <a:r>
                        <a:rPr lang="en-US" altLang="zh-CN" sz="1800">
                          <a:solidFill>
                            <a:schemeClr val="bg2">
                              <a:lumMod val="10000"/>
                            </a:schemeClr>
                          </a:solidFill>
                          <a:latin typeface="微软雅黑" panose="020B0503020204020204" pitchFamily="34" charset="-122"/>
                          <a:ea typeface="微软雅黑" panose="020B0503020204020204" pitchFamily="34" charset="-122"/>
                          <a:sym typeface="+mn-ea"/>
                        </a:rPr>
                        <a:t>(</a:t>
                      </a:r>
                      <a:r>
                        <a:rPr lang="en-US" sz="1800">
                          <a:solidFill>
                            <a:schemeClr val="bg2">
                              <a:lumMod val="10000"/>
                            </a:schemeClr>
                          </a:solidFill>
                          <a:latin typeface="微软雅黑" panose="020B0503020204020204" pitchFamily="34" charset="-122"/>
                          <a:ea typeface="微软雅黑" panose="020B0503020204020204" pitchFamily="34" charset="-122"/>
                          <a:sym typeface="+mn-ea"/>
                        </a:rPr>
                        <a:t>x&lt;0&amp;&amp;y&gt;0&amp;&amp;z&gt;=0)||(x&gt;0&amp;&amp;y&lt;0&amp;&amp;z&lt;=0)</a:t>
                      </a:r>
                      <a:r>
                        <a:rPr lang="en-US" altLang="zh-CN" sz="1800">
                          <a:solidFill>
                            <a:schemeClr val="bg2">
                              <a:lumMod val="10000"/>
                            </a:schemeClr>
                          </a:solidFill>
                          <a:latin typeface="微软雅黑" panose="020B0503020204020204" pitchFamily="34" charset="-122"/>
                          <a:ea typeface="微软雅黑" panose="020B0503020204020204" pitchFamily="34" charset="-122"/>
                          <a:sym typeface="+mn-ea"/>
                        </a:rPr>
                        <a:t>,</a:t>
                      </a:r>
                      <a:r>
                        <a:rPr lang="zh-CN" altLang="en-US" sz="1800">
                          <a:solidFill>
                            <a:schemeClr val="bg2">
                              <a:lumMod val="10000"/>
                            </a:schemeClr>
                          </a:solidFill>
                          <a:latin typeface="微软雅黑" panose="020B0503020204020204" pitchFamily="34" charset="-122"/>
                          <a:ea typeface="微软雅黑" panose="020B0503020204020204" pitchFamily="34" charset="-122"/>
                          <a:sym typeface="+mn-ea"/>
                        </a:rPr>
                        <a:t>则溢出</a:t>
                      </a:r>
                      <a:endParaRPr lang="zh-CN" altLang="en-US" sz="1800">
                        <a:solidFill>
                          <a:schemeClr val="bg2">
                            <a:lumMod val="10000"/>
                          </a:schemeClr>
                        </a:solidFill>
                        <a:latin typeface="微软雅黑" panose="020B0503020204020204" pitchFamily="34" charset="-122"/>
                        <a:ea typeface="微软雅黑" panose="020B0503020204020204" pitchFamily="34" charset="-122"/>
                        <a:sym typeface="+mn-ea"/>
                      </a:endParaRPr>
                    </a:p>
                    <a:p>
                      <a:pPr algn="ctr">
                        <a:buNone/>
                      </a:pPr>
                      <a:r>
                        <a:rPr lang="zh-CN" altLang="en-US" sz="1800">
                          <a:solidFill>
                            <a:schemeClr val="bg2">
                              <a:lumMod val="10000"/>
                            </a:schemeClr>
                          </a:solidFill>
                          <a:latin typeface="微软雅黑" panose="020B0503020204020204" pitchFamily="34" charset="-122"/>
                          <a:ea typeface="微软雅黑" panose="020B0503020204020204" pitchFamily="34" charset="-122"/>
                          <a:sym typeface="+mn-ea"/>
                        </a:rPr>
                        <a:t>乘法：若</a:t>
                      </a:r>
                      <a:r>
                        <a:rPr lang="en-US" altLang="zh-CN" sz="1800">
                          <a:solidFill>
                            <a:schemeClr val="bg2">
                              <a:lumMod val="10000"/>
                            </a:schemeClr>
                          </a:solidFill>
                          <a:latin typeface="微软雅黑" panose="020B0503020204020204" pitchFamily="34" charset="-122"/>
                          <a:ea typeface="微软雅黑" panose="020B0503020204020204" pitchFamily="34" charset="-122"/>
                          <a:sym typeface="+mn-ea"/>
                        </a:rPr>
                        <a:t>x,y</a:t>
                      </a:r>
                      <a:r>
                        <a:rPr lang="zh-CN" altLang="en-US" sz="1800">
                          <a:solidFill>
                            <a:schemeClr val="bg2">
                              <a:lumMod val="10000"/>
                            </a:schemeClr>
                          </a:solidFill>
                          <a:latin typeface="微软雅黑" panose="020B0503020204020204" pitchFamily="34" charset="-122"/>
                          <a:ea typeface="微软雅黑" panose="020B0503020204020204" pitchFamily="34" charset="-122"/>
                          <a:sym typeface="+mn-ea"/>
                        </a:rPr>
                        <a:t>均不为</a:t>
                      </a:r>
                      <a:r>
                        <a:rPr lang="en-US" altLang="zh-CN" sz="1800">
                          <a:solidFill>
                            <a:schemeClr val="bg2">
                              <a:lumMod val="10000"/>
                            </a:schemeClr>
                          </a:solidFill>
                          <a:latin typeface="微软雅黑" panose="020B0503020204020204" pitchFamily="34" charset="-122"/>
                          <a:ea typeface="微软雅黑" panose="020B0503020204020204" pitchFamily="34" charset="-122"/>
                          <a:sym typeface="+mn-ea"/>
                        </a:rPr>
                        <a:t>0</a:t>
                      </a:r>
                      <a:r>
                        <a:rPr lang="zh-CN" altLang="en-US" sz="1800">
                          <a:solidFill>
                            <a:schemeClr val="bg2">
                              <a:lumMod val="10000"/>
                            </a:schemeClr>
                          </a:solidFill>
                          <a:latin typeface="微软雅黑" panose="020B0503020204020204" pitchFamily="34" charset="-122"/>
                          <a:ea typeface="微软雅黑" panose="020B0503020204020204" pitchFamily="34" charset="-122"/>
                          <a:sym typeface="+mn-ea"/>
                        </a:rPr>
                        <a:t>，且</a:t>
                      </a:r>
                      <a:r>
                        <a:rPr lang="en-US" altLang="zh-CN" sz="1800">
                          <a:solidFill>
                            <a:schemeClr val="bg2">
                              <a:lumMod val="10000"/>
                            </a:schemeClr>
                          </a:solidFill>
                          <a:latin typeface="微软雅黑" panose="020B0503020204020204" pitchFamily="34" charset="-122"/>
                          <a:ea typeface="微软雅黑" panose="020B0503020204020204" pitchFamily="34" charset="-122"/>
                          <a:sym typeface="+mn-ea"/>
                        </a:rPr>
                        <a:t>z/x!=y(</a:t>
                      </a:r>
                      <a:r>
                        <a:rPr lang="zh-CN" altLang="en-US" sz="1800">
                          <a:solidFill>
                            <a:schemeClr val="bg2">
                              <a:lumMod val="10000"/>
                            </a:schemeClr>
                          </a:solidFill>
                          <a:latin typeface="微软雅黑" panose="020B0503020204020204" pitchFamily="34" charset="-122"/>
                          <a:ea typeface="微软雅黑" panose="020B0503020204020204" pitchFamily="34" charset="-122"/>
                          <a:sym typeface="+mn-ea"/>
                        </a:rPr>
                        <a:t>或 </a:t>
                      </a:r>
                      <a:r>
                        <a:rPr lang="en-US" altLang="zh-CN" sz="1800">
                          <a:solidFill>
                            <a:schemeClr val="bg2">
                              <a:lumMod val="10000"/>
                            </a:schemeClr>
                          </a:solidFill>
                          <a:latin typeface="微软雅黑" panose="020B0503020204020204" pitchFamily="34" charset="-122"/>
                          <a:ea typeface="微软雅黑" panose="020B0503020204020204" pitchFamily="34" charset="-122"/>
                          <a:sym typeface="+mn-ea"/>
                        </a:rPr>
                        <a:t>z/y!=x)</a:t>
                      </a:r>
                      <a:r>
                        <a:rPr lang="zh-CN" altLang="en-US" sz="1800">
                          <a:solidFill>
                            <a:schemeClr val="bg2">
                              <a:lumMod val="10000"/>
                            </a:schemeClr>
                          </a:solidFill>
                          <a:latin typeface="微软雅黑" panose="020B0503020204020204" pitchFamily="34" charset="-122"/>
                          <a:ea typeface="微软雅黑" panose="020B0503020204020204" pitchFamily="34" charset="-122"/>
                          <a:sym typeface="+mn-ea"/>
                        </a:rPr>
                        <a:t>，则溢出</a:t>
                      </a:r>
                      <a:endParaRPr lang="en-US" altLang="zh-CN" sz="1800">
                        <a:solidFill>
                          <a:schemeClr val="bg2">
                            <a:lumMod val="10000"/>
                          </a:schemeClr>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txBody>
                  <a:tcPr anchor="ctr" anchorCtr="0"/>
                </a:tc>
              </a:tr>
              <a:tr h="1701165">
                <a:tc>
                  <a:txBody>
                    <a:bodyPr/>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运算性质</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gridSpan="2">
                  <a:txBody>
                    <a:bodyPr/>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加法、乘法均满足交换律和结合律，满足加法对乘法的分配律（模运算的性质）</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p>
                      <a:pPr algn="ctr">
                        <a:buNone/>
                      </a:pPr>
                      <a:r>
                        <a:rPr lang="zh-CN" altLang="en-US">
                          <a:solidFill>
                            <a:schemeClr val="bg2">
                              <a:lumMod val="10000"/>
                            </a:schemeClr>
                          </a:solidFill>
                          <a:latin typeface="微软雅黑" panose="020B0503020204020204" pitchFamily="34" charset="-122"/>
                          <a:ea typeface="微软雅黑" panose="020B0503020204020204" pitchFamily="34" charset="-122"/>
                        </a:rPr>
                        <a:t>但因为溢出，一些不等式可能不满足（如：若</a:t>
                      </a:r>
                      <a:r>
                        <a:rPr lang="en-US" altLang="zh-CN">
                          <a:solidFill>
                            <a:schemeClr val="bg2">
                              <a:lumMod val="10000"/>
                            </a:schemeClr>
                          </a:solidFill>
                          <a:latin typeface="微软雅黑" panose="020B0503020204020204" pitchFamily="34" charset="-122"/>
                          <a:ea typeface="微软雅黑" panose="020B0503020204020204" pitchFamily="34" charset="-122"/>
                        </a:rPr>
                        <a:t>a&gt;b,</a:t>
                      </a:r>
                      <a:r>
                        <a:rPr lang="zh-CN" altLang="en-US">
                          <a:solidFill>
                            <a:schemeClr val="bg2">
                              <a:lumMod val="10000"/>
                            </a:schemeClr>
                          </a:solidFill>
                          <a:latin typeface="微软雅黑" panose="020B0503020204020204" pitchFamily="34" charset="-122"/>
                          <a:ea typeface="微软雅黑" panose="020B0503020204020204" pitchFamily="34" charset="-122"/>
                        </a:rPr>
                        <a:t>则</a:t>
                      </a:r>
                      <a:r>
                        <a:rPr lang="en-US" altLang="zh-CN">
                          <a:solidFill>
                            <a:schemeClr val="bg2">
                              <a:lumMod val="10000"/>
                            </a:schemeClr>
                          </a:solidFill>
                          <a:latin typeface="微软雅黑" panose="020B0503020204020204" pitchFamily="34" charset="-122"/>
                          <a:ea typeface="微软雅黑" panose="020B0503020204020204" pitchFamily="34" charset="-122"/>
                        </a:rPr>
                        <a:t>a+c&gt;b+c)</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txBody>
                  <a:tcPr anchor="ctr" anchorCtr="0"/>
                </a:tc>
                <a:tc hMerge="1">
                  <a:tcPr anchor="ctr" anchorCtr="0"/>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灯片编号占位符 27"/>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9" name="文本框 28"/>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有符号数的其他表示方式</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30" name="任意多边形 29"/>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1" name="图片 3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33" name="文本框 32"/>
          <p:cNvSpPr txBox="1"/>
          <p:nvPr/>
        </p:nvSpPr>
        <p:spPr>
          <a:xfrm>
            <a:off x="1386205" y="1005205"/>
            <a:ext cx="5909310" cy="2748280"/>
          </a:xfrm>
          <a:prstGeom prst="rect">
            <a:avLst/>
          </a:prstGeom>
          <a:noFill/>
        </p:spPr>
        <p:txBody>
          <a:bodyPr wrap="square" rtlCol="0">
            <a:spAutoFit/>
          </a:bodyPr>
          <a:p>
            <a:pPr>
              <a:lnSpc>
                <a:spcPct val="120000"/>
              </a:lnSpc>
            </a:pPr>
            <a:r>
              <a:rPr lang="en-US" altLang="zh-CN">
                <a:latin typeface="黑体" panose="02010609060101010101" pitchFamily="49" charset="-122"/>
                <a:ea typeface="黑体" panose="02010609060101010101" pitchFamily="49" charset="-122"/>
              </a:rPr>
              <a:t>1</a:t>
            </a:r>
            <a:r>
              <a:rPr lang="zh-CN" altLang="en-US">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反码：除了最高位的权为</a:t>
            </a:r>
            <a:r>
              <a:rPr lang="en-US" altLang="zh-CN">
                <a:latin typeface="黑体" panose="02010609060101010101" pitchFamily="49" charset="-122"/>
                <a:ea typeface="黑体" panose="02010609060101010101" pitchFamily="49" charset="-122"/>
              </a:rPr>
              <a:t>-(2</a:t>
            </a:r>
            <a:r>
              <a:rPr lang="en-US" altLang="zh-CN" baseline="30000">
                <a:latin typeface="黑体" panose="02010609060101010101" pitchFamily="49" charset="-122"/>
                <a:ea typeface="黑体" panose="02010609060101010101" pitchFamily="49" charset="-122"/>
              </a:rPr>
              <a:t>w-1</a:t>
            </a:r>
            <a:r>
              <a:rPr lang="en-US" altLang="zh-CN">
                <a:latin typeface="黑体" panose="02010609060101010101" pitchFamily="49" charset="-122"/>
                <a:ea typeface="黑体" panose="02010609060101010101" pitchFamily="49" charset="-122"/>
              </a:rPr>
              <a:t>-1)</a:t>
            </a:r>
            <a:r>
              <a:rPr lang="zh-CN" altLang="en-US">
                <a:latin typeface="黑体" panose="02010609060101010101" pitchFamily="49" charset="-122"/>
                <a:ea typeface="黑体" panose="02010609060101010101" pitchFamily="49" charset="-122"/>
              </a:rPr>
              <a:t>之外，其余与补码相同</a:t>
            </a:r>
            <a:endParaRPr lang="zh-CN" altLang="en-US">
              <a:latin typeface="黑体" panose="02010609060101010101" pitchFamily="49" charset="-122"/>
              <a:ea typeface="黑体" panose="02010609060101010101" pitchFamily="49" charset="-122"/>
            </a:endParaRPr>
          </a:p>
          <a:p>
            <a:pPr>
              <a:lnSpc>
                <a:spcPct val="120000"/>
              </a:lnSpc>
            </a:pP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当最高位为</a:t>
            </a:r>
            <a:r>
              <a:rPr lang="en-US" altLang="zh-CN">
                <a:latin typeface="黑体" panose="02010609060101010101" pitchFamily="49" charset="-122"/>
                <a:ea typeface="黑体" panose="02010609060101010101" pitchFamily="49" charset="-122"/>
              </a:rPr>
              <a:t>1</a:t>
            </a:r>
            <a:r>
              <a:rPr lang="zh-CN" altLang="en-US">
                <a:latin typeface="黑体" panose="02010609060101010101" pitchFamily="49" charset="-122"/>
                <a:ea typeface="黑体" panose="02010609060101010101" pitchFamily="49" charset="-122"/>
              </a:rPr>
              <a:t>时，表示的数比补码大</a:t>
            </a:r>
            <a:r>
              <a:rPr lang="en-US" altLang="zh-CN">
                <a:latin typeface="黑体" panose="02010609060101010101" pitchFamily="49" charset="-122"/>
                <a:ea typeface="黑体" panose="02010609060101010101" pitchFamily="49" charset="-122"/>
              </a:rPr>
              <a:t>1</a:t>
            </a:r>
            <a:r>
              <a:rPr lang="zh-CN" altLang="en-US">
                <a:latin typeface="黑体" panose="02010609060101010101" pitchFamily="49" charset="-122"/>
                <a:ea typeface="黑体" panose="02010609060101010101" pitchFamily="49" charset="-122"/>
              </a:rPr>
              <a:t>，最高位为</a:t>
            </a:r>
            <a:r>
              <a:rPr lang="en-US" altLang="zh-CN">
                <a:latin typeface="黑体" panose="02010609060101010101" pitchFamily="49" charset="-122"/>
                <a:ea typeface="黑体" panose="02010609060101010101" pitchFamily="49" charset="-122"/>
              </a:rPr>
              <a:t>0</a:t>
            </a:r>
            <a:r>
              <a:rPr lang="zh-CN" altLang="en-US">
                <a:latin typeface="黑体" panose="02010609060101010101" pitchFamily="49" charset="-122"/>
                <a:ea typeface="黑体" panose="02010609060101010101" pitchFamily="49" charset="-122"/>
              </a:rPr>
              <a:t>时与补码相同</a:t>
            </a:r>
            <a:endParaRPr lang="zh-CN" altLang="en-US">
              <a:latin typeface="黑体" panose="02010609060101010101" pitchFamily="49" charset="-122"/>
              <a:ea typeface="黑体" panose="02010609060101010101" pitchFamily="49" charset="-122"/>
            </a:endParaRPr>
          </a:p>
          <a:p>
            <a:pPr>
              <a:lnSpc>
                <a:spcPct val="120000"/>
              </a:lnSpc>
            </a:pP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求一个数的相反数要对所有位取反</a:t>
            </a:r>
            <a:endParaRPr lang="zh-CN" altLang="en-US">
              <a:latin typeface="黑体" panose="02010609060101010101" pitchFamily="49" charset="-122"/>
              <a:ea typeface="黑体" panose="02010609060101010101" pitchFamily="49" charset="-122"/>
            </a:endParaRPr>
          </a:p>
          <a:p>
            <a:pPr>
              <a:lnSpc>
                <a:spcPct val="120000"/>
              </a:lnSpc>
            </a:pPr>
            <a:r>
              <a:rPr lang="en-US" altLang="zh-CN">
                <a:latin typeface="黑体" panose="02010609060101010101" pitchFamily="49" charset="-122"/>
                <a:ea typeface="黑体" panose="02010609060101010101" pitchFamily="49" charset="-122"/>
              </a:rPr>
              <a:t>2</a:t>
            </a:r>
            <a:r>
              <a:rPr lang="zh-CN" altLang="en-US">
                <a:latin typeface="黑体" panose="02010609060101010101" pitchFamily="49" charset="-122"/>
                <a:ea typeface="黑体" panose="02010609060101010101" pitchFamily="49" charset="-122"/>
              </a:rPr>
              <a:t>）原码：最高位为符号位，用来确定其他位是正权还是负权</a:t>
            </a:r>
            <a:endParaRPr lang="zh-CN" altLang="en-US">
              <a:latin typeface="黑体" panose="02010609060101010101" pitchFamily="49" charset="-122"/>
              <a:ea typeface="黑体" panose="02010609060101010101" pitchFamily="49" charset="-122"/>
            </a:endParaRPr>
          </a:p>
          <a:p>
            <a:pPr>
              <a:lnSpc>
                <a:spcPct val="120000"/>
              </a:lnSpc>
            </a:pP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求</a:t>
            </a:r>
            <a:r>
              <a:rPr lang="zh-CN" altLang="en-US">
                <a:latin typeface="黑体" panose="02010609060101010101" pitchFamily="49" charset="-122"/>
                <a:ea typeface="黑体" panose="02010609060101010101" pitchFamily="49" charset="-122"/>
              </a:rPr>
              <a:t>一个数的相反数只需将最高位取反</a:t>
            </a:r>
            <a:endParaRPr lang="zh-CN" altLang="en-US">
              <a:latin typeface="黑体" panose="02010609060101010101" pitchFamily="49" charset="-122"/>
              <a:ea typeface="黑体" panose="02010609060101010101" pitchFamily="49" charset="-122"/>
            </a:endParaRPr>
          </a:p>
        </p:txBody>
      </p:sp>
      <p:sp>
        <p:nvSpPr>
          <p:cNvPr id="2" name="文本框 1"/>
          <p:cNvSpPr txBox="1"/>
          <p:nvPr/>
        </p:nvSpPr>
        <p:spPr>
          <a:xfrm>
            <a:off x="8729980" y="793750"/>
            <a:ext cx="3131820" cy="368300"/>
          </a:xfrm>
          <a:prstGeom prst="rect">
            <a:avLst/>
          </a:prstGeom>
          <a:noFill/>
        </p:spPr>
        <p:txBody>
          <a:bodyPr wrap="square" rtlCol="0">
            <a:spAutoFit/>
          </a:bodyPr>
          <a:p>
            <a:r>
              <a:rPr lang="zh-CN" altLang="en-US"/>
              <a:t>例</a:t>
            </a:r>
            <a:r>
              <a:rPr lang="en-US" altLang="zh-CN"/>
              <a:t>:  (w=4)</a:t>
            </a:r>
            <a:endParaRPr lang="en-US" altLang="zh-CN"/>
          </a:p>
        </p:txBody>
      </p:sp>
      <p:graphicFrame>
        <p:nvGraphicFramePr>
          <p:cNvPr id="3" name="表格 2"/>
          <p:cNvGraphicFramePr/>
          <p:nvPr/>
        </p:nvGraphicFramePr>
        <p:xfrm>
          <a:off x="8003540" y="1176020"/>
          <a:ext cx="4130040" cy="3601720"/>
        </p:xfrm>
        <a:graphic>
          <a:graphicData uri="http://schemas.openxmlformats.org/drawingml/2006/table">
            <a:tbl>
              <a:tblPr firstRow="1" bandRow="1">
                <a:tableStyleId>{5C22544A-7EE6-4342-B048-85BDC9FD1C3A}</a:tableStyleId>
              </a:tblPr>
              <a:tblGrid>
                <a:gridCol w="1032510"/>
                <a:gridCol w="1032510"/>
                <a:gridCol w="1032510"/>
                <a:gridCol w="1032510"/>
              </a:tblGrid>
              <a:tr h="900430">
                <a:tc>
                  <a:txBody>
                    <a:bodyPr/>
                    <a:p>
                      <a:pPr algn="ctr">
                        <a:buNone/>
                      </a:pPr>
                      <a:r>
                        <a:rPr lang="zh-CN" altLang="en-US"/>
                        <a:t>数</a:t>
                      </a:r>
                      <a:endParaRPr lang="zh-CN" altLang="en-US"/>
                    </a:p>
                  </a:txBody>
                  <a:tcPr anchor="ctr" anchorCtr="0"/>
                </a:tc>
                <a:tc>
                  <a:txBody>
                    <a:bodyPr/>
                    <a:p>
                      <a:pPr algn="ctr">
                        <a:buNone/>
                      </a:pPr>
                      <a:r>
                        <a:rPr lang="zh-CN" altLang="en-US"/>
                        <a:t>补码</a:t>
                      </a:r>
                      <a:endParaRPr lang="zh-CN" altLang="en-US"/>
                    </a:p>
                  </a:txBody>
                  <a:tcPr anchor="ctr" anchorCtr="0"/>
                </a:tc>
                <a:tc>
                  <a:txBody>
                    <a:bodyPr/>
                    <a:p>
                      <a:pPr algn="ctr">
                        <a:buNone/>
                      </a:pPr>
                      <a:r>
                        <a:rPr lang="zh-CN" altLang="en-US"/>
                        <a:t>反码</a:t>
                      </a:r>
                      <a:endParaRPr lang="zh-CN" altLang="en-US"/>
                    </a:p>
                  </a:txBody>
                  <a:tcPr anchor="ctr" anchorCtr="0"/>
                </a:tc>
                <a:tc>
                  <a:txBody>
                    <a:bodyPr/>
                    <a:p>
                      <a:pPr algn="ctr">
                        <a:buNone/>
                      </a:pPr>
                      <a:r>
                        <a:rPr lang="zh-CN" altLang="en-US"/>
                        <a:t>原码</a:t>
                      </a:r>
                      <a:endParaRPr lang="zh-CN" altLang="en-US"/>
                    </a:p>
                  </a:txBody>
                  <a:tcPr anchor="ctr" anchorCtr="0"/>
                </a:tc>
              </a:tr>
              <a:tr h="900430">
                <a:tc>
                  <a:txBody>
                    <a:bodyPr/>
                    <a:p>
                      <a:pPr algn="ctr">
                        <a:buNone/>
                      </a:pPr>
                      <a:r>
                        <a:rPr lang="en-US" altLang="zh-CN"/>
                        <a:t>5</a:t>
                      </a:r>
                      <a:endParaRPr lang="en-US" altLang="zh-CN"/>
                    </a:p>
                  </a:txBody>
                  <a:tcPr anchor="ctr" anchorCtr="0"/>
                </a:tc>
                <a:tc>
                  <a:txBody>
                    <a:bodyPr/>
                    <a:p>
                      <a:pPr algn="ctr">
                        <a:buNone/>
                      </a:pPr>
                      <a:r>
                        <a:rPr lang="en-US" altLang="zh-CN"/>
                        <a:t>0101</a:t>
                      </a:r>
                      <a:endParaRPr lang="en-US" altLang="zh-CN"/>
                    </a:p>
                  </a:txBody>
                  <a:tcPr anchor="ctr" anchorCtr="0"/>
                </a:tc>
                <a:tc>
                  <a:txBody>
                    <a:bodyPr/>
                    <a:p>
                      <a:pPr algn="ctr">
                        <a:buNone/>
                      </a:pPr>
                      <a:r>
                        <a:rPr lang="en-US" altLang="zh-CN"/>
                        <a:t>0101</a:t>
                      </a:r>
                      <a:endParaRPr lang="en-US" altLang="zh-CN"/>
                    </a:p>
                  </a:txBody>
                  <a:tcPr anchor="ctr" anchorCtr="0"/>
                </a:tc>
                <a:tc>
                  <a:txBody>
                    <a:bodyPr/>
                    <a:p>
                      <a:pPr algn="ctr">
                        <a:buNone/>
                      </a:pPr>
                      <a:r>
                        <a:rPr lang="en-US" altLang="zh-CN"/>
                        <a:t>0101</a:t>
                      </a:r>
                      <a:endParaRPr lang="en-US" altLang="zh-CN"/>
                    </a:p>
                  </a:txBody>
                  <a:tcPr anchor="ctr" anchorCtr="0"/>
                </a:tc>
              </a:tr>
              <a:tr h="900430">
                <a:tc>
                  <a:txBody>
                    <a:bodyPr/>
                    <a:p>
                      <a:pPr algn="ctr">
                        <a:buNone/>
                      </a:pPr>
                      <a:r>
                        <a:rPr lang="en-US" altLang="zh-CN"/>
                        <a:t>-5</a:t>
                      </a:r>
                      <a:endParaRPr lang="en-US" altLang="zh-CN"/>
                    </a:p>
                  </a:txBody>
                  <a:tcPr anchor="ctr" anchorCtr="0"/>
                </a:tc>
                <a:tc>
                  <a:txBody>
                    <a:bodyPr/>
                    <a:p>
                      <a:pPr algn="ctr">
                        <a:buNone/>
                      </a:pPr>
                      <a:r>
                        <a:rPr lang="en-US" altLang="zh-CN"/>
                        <a:t>1011</a:t>
                      </a:r>
                      <a:endParaRPr lang="en-US" altLang="zh-CN"/>
                    </a:p>
                  </a:txBody>
                  <a:tcPr anchor="ctr" anchorCtr="0"/>
                </a:tc>
                <a:tc>
                  <a:txBody>
                    <a:bodyPr/>
                    <a:p>
                      <a:pPr algn="ctr">
                        <a:buNone/>
                      </a:pPr>
                      <a:r>
                        <a:rPr lang="en-US" altLang="zh-CN"/>
                        <a:t>1010</a:t>
                      </a:r>
                      <a:endParaRPr lang="en-US" altLang="zh-CN"/>
                    </a:p>
                  </a:txBody>
                  <a:tcPr anchor="ctr" anchorCtr="0"/>
                </a:tc>
                <a:tc>
                  <a:txBody>
                    <a:bodyPr/>
                    <a:p>
                      <a:pPr algn="ctr">
                        <a:buNone/>
                      </a:pPr>
                      <a:r>
                        <a:rPr lang="en-US" altLang="zh-CN"/>
                        <a:t>1101</a:t>
                      </a:r>
                      <a:endParaRPr lang="en-US" altLang="zh-CN"/>
                    </a:p>
                  </a:txBody>
                  <a:tcPr anchor="ctr" anchorCtr="0"/>
                </a:tc>
              </a:tr>
              <a:tr h="900430">
                <a:tc>
                  <a:txBody>
                    <a:bodyPr/>
                    <a:p>
                      <a:pPr algn="ctr">
                        <a:buNone/>
                      </a:pPr>
                      <a:r>
                        <a:rPr lang="en-US" altLang="zh-CN"/>
                        <a:t>0</a:t>
                      </a:r>
                      <a:endParaRPr lang="en-US" altLang="zh-CN"/>
                    </a:p>
                  </a:txBody>
                  <a:tcPr anchor="ctr" anchorCtr="0"/>
                </a:tc>
                <a:tc>
                  <a:txBody>
                    <a:bodyPr/>
                    <a:p>
                      <a:pPr algn="ctr">
                        <a:buNone/>
                      </a:pPr>
                      <a:r>
                        <a:rPr lang="en-US" altLang="zh-CN"/>
                        <a:t>0000</a:t>
                      </a:r>
                      <a:endParaRPr lang="en-US" altLang="zh-CN"/>
                    </a:p>
                  </a:txBody>
                  <a:tcPr anchor="ctr" anchorCtr="0"/>
                </a:tc>
                <a:tc>
                  <a:txBody>
                    <a:bodyPr/>
                    <a:p>
                      <a:pPr algn="ctr">
                        <a:buNone/>
                      </a:pPr>
                      <a:r>
                        <a:rPr lang="en-US" altLang="zh-CN"/>
                        <a:t>0000</a:t>
                      </a:r>
                      <a:endParaRPr lang="en-US" altLang="zh-CN"/>
                    </a:p>
                    <a:p>
                      <a:pPr algn="ctr">
                        <a:buNone/>
                      </a:pPr>
                      <a:r>
                        <a:rPr lang="en-US" altLang="zh-CN"/>
                        <a:t>/1111</a:t>
                      </a:r>
                      <a:endParaRPr lang="zh-CN" altLang="en-US"/>
                    </a:p>
                  </a:txBody>
                  <a:tcPr anchor="ctr" anchorCtr="0"/>
                </a:tc>
                <a:tc>
                  <a:txBody>
                    <a:bodyPr/>
                    <a:p>
                      <a:pPr algn="ctr">
                        <a:buNone/>
                      </a:pPr>
                      <a:r>
                        <a:rPr lang="en-US" altLang="zh-CN"/>
                        <a:t>0000</a:t>
                      </a:r>
                      <a:endParaRPr lang="en-US" altLang="zh-CN"/>
                    </a:p>
                    <a:p>
                      <a:pPr algn="ctr">
                        <a:buNone/>
                      </a:pPr>
                      <a:r>
                        <a:rPr lang="en-US" altLang="zh-CN"/>
                        <a:t>/1000</a:t>
                      </a:r>
                      <a:endParaRPr lang="en-US" altLang="zh-CN"/>
                    </a:p>
                  </a:txBody>
                  <a:tcPr anchor="ctr" anchorCtr="0"/>
                </a:tc>
              </a:tr>
            </a:tbl>
          </a:graphicData>
        </a:graphic>
      </p:graphicFrame>
      <p:sp>
        <p:nvSpPr>
          <p:cNvPr id="4" name="文本框 3"/>
          <p:cNvSpPr txBox="1"/>
          <p:nvPr/>
        </p:nvSpPr>
        <p:spPr>
          <a:xfrm>
            <a:off x="1390015" y="4254500"/>
            <a:ext cx="5864860" cy="1419860"/>
          </a:xfrm>
          <a:prstGeom prst="rect">
            <a:avLst/>
          </a:prstGeom>
          <a:noFill/>
        </p:spPr>
        <p:txBody>
          <a:bodyPr wrap="square" rtlCol="0">
            <a:spAutoFit/>
          </a:bodyPr>
          <a:p>
            <a:pPr>
              <a:lnSpc>
                <a:spcPct val="120000"/>
              </a:lnSpc>
            </a:pPr>
            <a:r>
              <a:rPr lang="zh-CN" altLang="en-US">
                <a:latin typeface="黑体" panose="02010609060101010101" pitchFamily="49" charset="-122"/>
                <a:ea typeface="黑体" panose="02010609060101010101" pitchFamily="49" charset="-122"/>
              </a:rPr>
              <a:t>这两种表示的共同点：</a:t>
            </a:r>
            <a:endParaRPr lang="zh-CN" altLang="en-US">
              <a:latin typeface="黑体" panose="02010609060101010101" pitchFamily="49" charset="-122"/>
              <a:ea typeface="黑体" panose="02010609060101010101" pitchFamily="49" charset="-122"/>
            </a:endParaRPr>
          </a:p>
          <a:p>
            <a:pPr>
              <a:lnSpc>
                <a:spcPct val="120000"/>
              </a:lnSpc>
            </a:pPr>
            <a:r>
              <a:rPr lang="en-US" altLang="zh-CN">
                <a:latin typeface="黑体" panose="02010609060101010101" pitchFamily="49" charset="-122"/>
                <a:ea typeface="黑体" panose="02010609060101010101" pitchFamily="49" charset="-122"/>
              </a:rPr>
              <a:t>1.</a:t>
            </a:r>
            <a:r>
              <a:rPr lang="zh-CN" altLang="en-US">
                <a:latin typeface="黑体" panose="02010609060101010101" pitchFamily="49" charset="-122"/>
                <a:ea typeface="黑体" panose="02010609060101010101" pitchFamily="49" charset="-122"/>
              </a:rPr>
              <a:t>表示正数的方式完全相同</a:t>
            </a:r>
            <a:endParaRPr lang="zh-CN" altLang="en-US">
              <a:latin typeface="黑体" panose="02010609060101010101" pitchFamily="49" charset="-122"/>
              <a:ea typeface="黑体" panose="02010609060101010101" pitchFamily="49" charset="-122"/>
            </a:endParaRPr>
          </a:p>
          <a:p>
            <a:pPr>
              <a:lnSpc>
                <a:spcPct val="120000"/>
              </a:lnSpc>
            </a:pPr>
            <a:r>
              <a:rPr lang="en-US" altLang="zh-CN">
                <a:latin typeface="黑体" panose="02010609060101010101" pitchFamily="49" charset="-122"/>
                <a:ea typeface="黑体" panose="02010609060101010101" pitchFamily="49" charset="-122"/>
              </a:rPr>
              <a:t>2.</a:t>
            </a:r>
            <a:r>
              <a:rPr lang="zh-CN" altLang="en-US">
                <a:latin typeface="黑体" panose="02010609060101010101" pitchFamily="49" charset="-122"/>
                <a:ea typeface="黑体" panose="02010609060101010101" pitchFamily="49" charset="-122"/>
              </a:rPr>
              <a:t>都有两种方式表示</a:t>
            </a:r>
            <a:r>
              <a:rPr lang="en-US" altLang="zh-CN">
                <a:latin typeface="黑体" panose="02010609060101010101" pitchFamily="49" charset="-122"/>
                <a:ea typeface="黑体" panose="02010609060101010101" pitchFamily="49" charset="-122"/>
              </a:rPr>
              <a:t>0</a:t>
            </a:r>
            <a:endParaRPr lang="en-US" altLang="zh-CN">
              <a:latin typeface="黑体" panose="02010609060101010101" pitchFamily="49" charset="-122"/>
              <a:ea typeface="黑体" panose="02010609060101010101" pitchFamily="49" charset="-122"/>
            </a:endParaRPr>
          </a:p>
          <a:p>
            <a:pPr>
              <a:lnSpc>
                <a:spcPct val="120000"/>
              </a:lnSpc>
            </a:pPr>
            <a:r>
              <a:rPr lang="en-US" altLang="zh-CN">
                <a:latin typeface="黑体" panose="02010609060101010101" pitchFamily="49" charset="-122"/>
                <a:ea typeface="黑体" panose="02010609060101010101" pitchFamily="49" charset="-122"/>
              </a:rPr>
              <a:t>3.</a:t>
            </a:r>
            <a:r>
              <a:rPr lang="zh-CN" altLang="en-US">
                <a:latin typeface="黑体" panose="02010609060101010101" pitchFamily="49" charset="-122"/>
                <a:ea typeface="黑体" panose="02010609060101010101" pitchFamily="49" charset="-122"/>
              </a:rPr>
              <a:t>表示数的范围都关于</a:t>
            </a:r>
            <a:r>
              <a:rPr lang="en-US" altLang="zh-CN">
                <a:latin typeface="黑体" panose="02010609060101010101" pitchFamily="49" charset="-122"/>
                <a:ea typeface="黑体" panose="02010609060101010101" pitchFamily="49" charset="-122"/>
              </a:rPr>
              <a:t>0</a:t>
            </a:r>
            <a:r>
              <a:rPr lang="zh-CN" altLang="en-US">
                <a:latin typeface="黑体" panose="02010609060101010101" pitchFamily="49" charset="-122"/>
                <a:ea typeface="黑体" panose="02010609060101010101" pitchFamily="49" charset="-122"/>
              </a:rPr>
              <a:t>对称</a:t>
            </a:r>
            <a:endParaRPr lang="zh-CN" altLang="en-US">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box(in)">
                                      <p:cBhvr>
                                        <p:cTn id="7" dur="20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ppt_x"/>
                                          </p:val>
                                        </p:tav>
                                        <p:tav tm="100000">
                                          <p:val>
                                            <p:strVal val="#ppt_x"/>
                                          </p:val>
                                        </p:tav>
                                      </p:tavLst>
                                    </p:anim>
                                    <p:anim calcmode="lin" valueType="num">
                                      <p:cBhvr additive="base">
                                        <p:cTn id="17"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fill="hold"/>
                                        <p:tgtEl>
                                          <p:spTgt spid="4"/>
                                        </p:tgtEl>
                                        <p:attrNameLst>
                                          <p:attrName>ppt_x</p:attrName>
                                        </p:attrNameLst>
                                      </p:cBhvr>
                                      <p:tavLst>
                                        <p:tav tm="0">
                                          <p:val>
                                            <p:strVal val="#ppt_x"/>
                                          </p:val>
                                        </p:tav>
                                        <p:tav tm="100000">
                                          <p:val>
                                            <p:strVal val="#ppt_x"/>
                                          </p:val>
                                        </p:tav>
                                      </p:tavLst>
                                    </p:anim>
                                    <p:anim calcmode="lin" valueType="num">
                                      <p:cBhvr additive="base">
                                        <p:cTn id="2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3" grpId="1"/>
      <p:bldP spid="2" grpId="0"/>
      <p:bldP spid="2" grpId="1"/>
      <p:bldP spid="4" grpId="0"/>
      <p:bldP spid="4" grpId="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1"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 Placeholder 3"/>
          <p:cNvSpPr txBox="1"/>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smtClean="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04</a:t>
            </a:r>
            <a:endParaRPr lang="en-US" sz="115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9" name="文本框 58"/>
          <p:cNvSpPr txBox="1"/>
          <p:nvPr/>
        </p:nvSpPr>
        <p:spPr>
          <a:xfrm>
            <a:off x="3362960" y="3346450"/>
            <a:ext cx="4540250" cy="521970"/>
          </a:xfrm>
          <a:prstGeom prst="rect">
            <a:avLst/>
          </a:prstGeom>
          <a:noFill/>
        </p:spPr>
        <p:txBody>
          <a:bodyPr wrap="square">
            <a:spAutoFit/>
          </a:bodyPr>
          <a:lstStyle/>
          <a:p>
            <a:pPr>
              <a:defRPr/>
            </a:pPr>
            <a:r>
              <a:rPr lang="zh-CN" altLang="en-US" sz="2800">
                <a:solidFill>
                  <a:schemeClr val="bg2">
                    <a:lumMod val="10000"/>
                  </a:schemeClr>
                </a:solidFill>
                <a:latin typeface="微软雅黑" panose="020B0503020204020204" pitchFamily="34" charset="-122"/>
                <a:ea typeface="微软雅黑" panose="020B0503020204020204" pitchFamily="34" charset="-122"/>
                <a:sym typeface="+mn-ea"/>
              </a:rPr>
              <a:t>程序中使用整数的注意事项</a:t>
            </a:r>
            <a:endParaRPr lang="zh-CN" altLang="en-US" sz="2800" b="1" dirty="0">
              <a:solidFill>
                <a:schemeClr val="bg2">
                  <a:lumMod val="10000"/>
                </a:schemeClr>
              </a:solidFill>
              <a:latin typeface="微软雅黑" panose="020B0503020204020204" pitchFamily="34" charset="-122"/>
              <a:ea typeface="微软雅黑" panose="020B0503020204020204" pitchFamily="34" charset="-122"/>
              <a:sym typeface="+mn-ea"/>
            </a:endParaRPr>
          </a:p>
        </p:txBody>
      </p:sp>
      <p:sp>
        <p:nvSpPr>
          <p:cNvPr id="20" name="文本框 59"/>
          <p:cNvSpPr txBox="1"/>
          <p:nvPr/>
        </p:nvSpPr>
        <p:spPr>
          <a:xfrm>
            <a:off x="3363005" y="2773364"/>
            <a:ext cx="2098267"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Part </a:t>
            </a:r>
            <a:r>
              <a:rPr lang="en-US" altLang="zh-CN" sz="3200" dirty="0" smtClean="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Four</a:t>
            </a:r>
            <a:endParaRPr lang="zh-CN" altLang="en-US"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1" name="等腰三角形 20"/>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2" name="等腰三角形 21"/>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3" name="等腰三角形 22"/>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4" name="等腰三角形 23"/>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5" name="等腰三角形 24"/>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6" name="椭圆 25"/>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27" name="椭圆 26"/>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28" name="椭圆 27"/>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29" name="等腰三角形 28"/>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30" name="等腰三角形 29"/>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cxnSp>
        <p:nvCxnSpPr>
          <p:cNvPr id="31"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灯片编号占位符 27"/>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9" name="文本框 28"/>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注意溢出</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30" name="任意多边形 29"/>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1" name="图片 3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33" name="文本框 32"/>
          <p:cNvSpPr txBox="1"/>
          <p:nvPr/>
        </p:nvSpPr>
        <p:spPr>
          <a:xfrm>
            <a:off x="1386205" y="1005205"/>
            <a:ext cx="8562975" cy="1087755"/>
          </a:xfrm>
          <a:prstGeom prst="rect">
            <a:avLst/>
          </a:prstGeom>
          <a:noFill/>
        </p:spPr>
        <p:txBody>
          <a:bodyPr wrap="square" rtlCol="0">
            <a:spAutoFit/>
          </a:bodyPr>
          <a:p>
            <a:pPr>
              <a:lnSpc>
                <a:spcPct val="120000"/>
              </a:lnSpc>
            </a:pP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用表示范围足够大的数据类型（如</a:t>
            </a:r>
            <a:r>
              <a:rPr lang="en-US" altLang="zh-CN">
                <a:latin typeface="黑体" panose="02010609060101010101" pitchFamily="49" charset="-122"/>
                <a:ea typeface="黑体" panose="02010609060101010101" pitchFamily="49" charset="-122"/>
              </a:rPr>
              <a:t>long long</a:t>
            </a:r>
            <a:r>
              <a:rPr lang="zh-CN" altLang="en-US">
                <a:latin typeface="黑体" panose="02010609060101010101" pitchFamily="49" charset="-122"/>
                <a:ea typeface="黑体" panose="02010609060101010101" pitchFamily="49" charset="-122"/>
              </a:rPr>
              <a:t>）代替</a:t>
            </a:r>
            <a:r>
              <a:rPr lang="en-US" altLang="zh-CN">
                <a:latin typeface="黑体" panose="02010609060101010101" pitchFamily="49" charset="-122"/>
                <a:ea typeface="黑体" panose="02010609060101010101" pitchFamily="49" charset="-122"/>
              </a:rPr>
              <a:t>int</a:t>
            </a:r>
            <a:endParaRPr lang="en-US" altLang="zh-CN">
              <a:latin typeface="黑体" panose="02010609060101010101" pitchFamily="49" charset="-122"/>
              <a:ea typeface="黑体" panose="02010609060101010101" pitchFamily="49" charset="-122"/>
            </a:endParaRPr>
          </a:p>
          <a:p>
            <a:pPr>
              <a:lnSpc>
                <a:spcPct val="120000"/>
              </a:lnSpc>
            </a:pP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用前述方法检查溢出</a:t>
            </a:r>
            <a:endParaRPr lang="zh-CN" altLang="en-US">
              <a:latin typeface="黑体" panose="02010609060101010101" pitchFamily="49" charset="-122"/>
              <a:ea typeface="黑体" panose="02010609060101010101" pitchFamily="49" charset="-122"/>
            </a:endParaRPr>
          </a:p>
          <a:p>
            <a:pPr>
              <a:lnSpc>
                <a:spcPct val="120000"/>
              </a:lnSpc>
            </a:pPr>
            <a:r>
              <a:rPr lang="en-US" altLang="zh-CN">
                <a:latin typeface="黑体" panose="02010609060101010101" pitchFamily="49" charset="-122"/>
                <a:ea typeface="黑体" panose="02010609060101010101" pitchFamily="49" charset="-122"/>
              </a:rPr>
              <a:t>·</a:t>
            </a:r>
            <a:r>
              <a:rPr lang="zh-CN" altLang="en-US">
                <a:latin typeface="黑体" panose="02010609060101010101" pitchFamily="49" charset="-122"/>
                <a:ea typeface="黑体" panose="02010609060101010101" pitchFamily="49" charset="-122"/>
              </a:rPr>
              <a:t>当出现明显违反单调不等式的结果时（如</a:t>
            </a:r>
            <a:r>
              <a:rPr lang="en-US" altLang="zh-CN">
                <a:latin typeface="黑体" panose="02010609060101010101" pitchFamily="49" charset="-122"/>
                <a:ea typeface="黑体" panose="02010609060101010101" pitchFamily="49" charset="-122"/>
              </a:rPr>
              <a:t>a&gt;b,c&gt;0</a:t>
            </a:r>
            <a:r>
              <a:rPr lang="zh-CN" altLang="en-US">
                <a:latin typeface="黑体" panose="02010609060101010101" pitchFamily="49" charset="-122"/>
                <a:ea typeface="黑体" panose="02010609060101010101" pitchFamily="49" charset="-122"/>
              </a:rPr>
              <a:t>但</a:t>
            </a:r>
            <a:r>
              <a:rPr lang="en-US" altLang="zh-CN">
                <a:latin typeface="黑体" panose="02010609060101010101" pitchFamily="49" charset="-122"/>
                <a:ea typeface="黑体" panose="02010609060101010101" pitchFamily="49" charset="-122"/>
              </a:rPr>
              <a:t>ac&lt;bc</a:t>
            </a:r>
            <a:r>
              <a:rPr lang="zh-CN" altLang="en-US">
                <a:latin typeface="黑体" panose="02010609060101010101" pitchFamily="49" charset="-122"/>
                <a:ea typeface="黑体" panose="02010609060101010101" pitchFamily="49" charset="-122"/>
              </a:rPr>
              <a:t>），一定要检查溢出</a:t>
            </a:r>
            <a:endParaRPr lang="zh-CN" altLang="en-US">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box(in)">
                                      <p:cBhvr>
                                        <p:cTn id="7" dur="20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3"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1341755" y="1002665"/>
            <a:ext cx="7574280" cy="3692525"/>
          </a:xfrm>
          <a:prstGeom prst="rect">
            <a:avLst/>
          </a:prstGeom>
          <a:noFill/>
        </p:spPr>
        <p:txBody>
          <a:bodyPr wrap="square">
            <a:spAutoFit/>
          </a:bodyPr>
          <a:lstStyle/>
          <a:p>
            <a:pPr algn="l">
              <a:defRPr/>
            </a:pPr>
            <a:r>
              <a:rPr lang="en-US" altLang="zh-CN" dirty="0">
                <a:solidFill>
                  <a:schemeClr val="bg2">
                    <a:lumMod val="25000"/>
                  </a:schemeClr>
                </a:solidFill>
                <a:latin typeface="黑体" panose="02010609060101010101" pitchFamily="49" charset="-122"/>
                <a:ea typeface="黑体" panose="02010609060101010101" pitchFamily="49" charset="-122"/>
              </a:rPr>
              <a:t>·</a:t>
            </a:r>
            <a:r>
              <a:rPr lang="zh-CN" altLang="en-US" dirty="0">
                <a:solidFill>
                  <a:schemeClr val="bg2">
                    <a:lumMod val="25000"/>
                  </a:schemeClr>
                </a:solidFill>
                <a:latin typeface="黑体" panose="02010609060101010101" pitchFamily="49" charset="-122"/>
                <a:ea typeface="黑体" panose="02010609060101010101" pitchFamily="49" charset="-122"/>
              </a:rPr>
              <a:t>当运算符的操作数具有不同的数据类型时，C++ 会自动将它们转换为较高等级的数据类型。</a:t>
            </a:r>
            <a:endParaRPr lang="zh-CN" altLang="en-US" dirty="0">
              <a:solidFill>
                <a:schemeClr val="bg2">
                  <a:lumMod val="25000"/>
                </a:schemeClr>
              </a:solidFill>
              <a:latin typeface="黑体" panose="02010609060101010101" pitchFamily="49" charset="-122"/>
              <a:ea typeface="黑体" panose="02010609060101010101" pitchFamily="49" charset="-122"/>
            </a:endParaRPr>
          </a:p>
          <a:p>
            <a:pPr algn="l">
              <a:defRPr/>
            </a:pPr>
            <a:r>
              <a:rPr lang="en-US" altLang="zh-CN" dirty="0">
                <a:solidFill>
                  <a:schemeClr val="bg2">
                    <a:lumMod val="25000"/>
                  </a:schemeClr>
                </a:solidFill>
                <a:latin typeface="黑体" panose="02010609060101010101" pitchFamily="49" charset="-122"/>
                <a:ea typeface="黑体" panose="02010609060101010101" pitchFamily="49" charset="-122"/>
              </a:rPr>
              <a:t>·</a:t>
            </a:r>
            <a:r>
              <a:rPr lang="zh-CN" altLang="en-US" dirty="0">
                <a:solidFill>
                  <a:schemeClr val="bg2">
                    <a:lumMod val="25000"/>
                  </a:schemeClr>
                </a:solidFill>
                <a:latin typeface="黑体" panose="02010609060101010101" pitchFamily="49" charset="-122"/>
                <a:ea typeface="黑体" panose="02010609060101010101" pitchFamily="49" charset="-122"/>
              </a:rPr>
              <a:t>数据能表示的范围越大，等级越高，</a:t>
            </a:r>
            <a:r>
              <a:rPr lang="zh-CN" altLang="en-US" dirty="0">
                <a:solidFill>
                  <a:srgbClr val="FF0000"/>
                </a:solidFill>
                <a:latin typeface="黑体" panose="02010609060101010101" pitchFamily="49" charset="-122"/>
                <a:ea typeface="黑体" panose="02010609060101010101" pitchFamily="49" charset="-122"/>
              </a:rPr>
              <a:t>相同位数的无符号数等级高于有符号数</a:t>
            </a:r>
            <a:r>
              <a:rPr lang="zh-CN" altLang="en-US" dirty="0">
                <a:solidFill>
                  <a:schemeClr val="bg2">
                    <a:lumMod val="25000"/>
                  </a:schemeClr>
                </a:solidFill>
                <a:latin typeface="黑体" panose="02010609060101010101" pitchFamily="49" charset="-122"/>
                <a:ea typeface="黑体" panose="02010609060101010101" pitchFamily="49" charset="-122"/>
              </a:rPr>
              <a:t>。</a:t>
            </a:r>
            <a:endParaRPr lang="zh-CN" altLang="en-US" dirty="0">
              <a:solidFill>
                <a:schemeClr val="bg2">
                  <a:lumMod val="25000"/>
                </a:schemeClr>
              </a:solidFill>
              <a:latin typeface="黑体" panose="02010609060101010101" pitchFamily="49" charset="-122"/>
              <a:ea typeface="黑体" panose="02010609060101010101" pitchFamily="49" charset="-122"/>
            </a:endParaRPr>
          </a:p>
          <a:p>
            <a:pPr algn="l">
              <a:defRPr/>
            </a:pPr>
            <a:r>
              <a:rPr lang="en-US" altLang="zh-CN" dirty="0">
                <a:solidFill>
                  <a:schemeClr val="bg2">
                    <a:lumMod val="25000"/>
                  </a:schemeClr>
                </a:solidFill>
                <a:latin typeface="黑体" panose="02010609060101010101" pitchFamily="49" charset="-122"/>
                <a:ea typeface="黑体" panose="02010609060101010101" pitchFamily="49" charset="-122"/>
              </a:rPr>
              <a:t>·</a:t>
            </a:r>
            <a:r>
              <a:rPr lang="zh-CN" altLang="en-US" dirty="0">
                <a:solidFill>
                  <a:schemeClr val="bg2">
                    <a:lumMod val="25000"/>
                  </a:schemeClr>
                </a:solidFill>
                <a:latin typeface="黑体" panose="02010609060101010101" pitchFamily="49" charset="-122"/>
                <a:ea typeface="黑体" panose="02010609060101010101" pitchFamily="49" charset="-122"/>
              </a:rPr>
              <a:t>因此，在进行无符号数与有符号数的比较、运算时，系统会自动将有符号数转化为无符号数，这可能导致错误。</a:t>
            </a:r>
            <a:endParaRPr lang="zh-CN" altLang="en-US" dirty="0">
              <a:solidFill>
                <a:schemeClr val="bg2">
                  <a:lumMod val="25000"/>
                </a:schemeClr>
              </a:solidFill>
              <a:latin typeface="黑体" panose="02010609060101010101" pitchFamily="49" charset="-122"/>
              <a:ea typeface="黑体" panose="02010609060101010101" pitchFamily="49" charset="-122"/>
            </a:endParaRPr>
          </a:p>
          <a:p>
            <a:pPr algn="l">
              <a:defRPr/>
            </a:pPr>
            <a:r>
              <a:rPr lang="en-US" altLang="zh-CN" dirty="0">
                <a:solidFill>
                  <a:schemeClr val="bg2">
                    <a:lumMod val="25000"/>
                  </a:schemeClr>
                </a:solidFill>
                <a:latin typeface="黑体" panose="02010609060101010101" pitchFamily="49" charset="-122"/>
                <a:ea typeface="黑体" panose="02010609060101010101" pitchFamily="49" charset="-122"/>
              </a:rPr>
              <a:t>  </a:t>
            </a:r>
            <a:r>
              <a:rPr lang="zh-CN" altLang="en-US" dirty="0">
                <a:solidFill>
                  <a:schemeClr val="bg2">
                    <a:lumMod val="25000"/>
                  </a:schemeClr>
                </a:solidFill>
                <a:latin typeface="黑体" panose="02010609060101010101" pitchFamily="49" charset="-122"/>
                <a:ea typeface="黑体" panose="02010609060101010101" pitchFamily="49" charset="-122"/>
              </a:rPr>
              <a:t>例：</a:t>
            </a:r>
            <a:r>
              <a:rPr lang="en-US" altLang="zh-CN" dirty="0">
                <a:solidFill>
                  <a:schemeClr val="bg2">
                    <a:lumMod val="25000"/>
                  </a:schemeClr>
                </a:solidFill>
                <a:latin typeface="黑体" panose="02010609060101010101" pitchFamily="49" charset="-122"/>
                <a:ea typeface="黑体" panose="02010609060101010101" pitchFamily="49" charset="-122"/>
              </a:rPr>
              <a:t>	</a:t>
            </a:r>
            <a:r>
              <a:rPr lang="en-US" altLang="zh-CN" dirty="0">
                <a:solidFill>
                  <a:schemeClr val="bg2">
                    <a:lumMod val="25000"/>
                  </a:schemeClr>
                </a:solidFill>
                <a:latin typeface="黑体" panose="02010609060101010101" pitchFamily="49" charset="-122"/>
                <a:ea typeface="黑体" panose="02010609060101010101" pitchFamily="49" charset="-122"/>
              </a:rPr>
              <a:t>(int)-1&lt;(unsigned)0  ——  False</a:t>
            </a:r>
            <a:endParaRPr lang="en-US" altLang="zh-CN" dirty="0">
              <a:solidFill>
                <a:schemeClr val="bg2">
                  <a:lumMod val="25000"/>
                </a:schemeClr>
              </a:solidFill>
              <a:latin typeface="黑体" panose="02010609060101010101" pitchFamily="49" charset="-122"/>
              <a:ea typeface="黑体" panose="02010609060101010101" pitchFamily="49" charset="-122"/>
            </a:endParaRPr>
          </a:p>
          <a:p>
            <a:pPr algn="l">
              <a:defRPr/>
            </a:pPr>
            <a:r>
              <a:rPr lang="en-US" altLang="zh-CN" dirty="0">
                <a:solidFill>
                  <a:schemeClr val="bg2">
                    <a:lumMod val="25000"/>
                  </a:schemeClr>
                </a:solidFill>
                <a:latin typeface="黑体" panose="02010609060101010101" pitchFamily="49" charset="-122"/>
                <a:ea typeface="黑体" panose="02010609060101010101" pitchFamily="49" charset="-122"/>
              </a:rPr>
              <a:t>	-1+(unsigned)0=4294967295 (w=32)</a:t>
            </a:r>
            <a:endParaRPr lang="en-US" altLang="zh-CN" dirty="0">
              <a:solidFill>
                <a:schemeClr val="bg2">
                  <a:lumMod val="25000"/>
                </a:schemeClr>
              </a:solidFill>
              <a:latin typeface="黑体" panose="02010609060101010101" pitchFamily="49" charset="-122"/>
              <a:ea typeface="黑体" panose="02010609060101010101" pitchFamily="49" charset="-122"/>
            </a:endParaRPr>
          </a:p>
          <a:p>
            <a:pPr algn="l">
              <a:defRPr/>
            </a:pPr>
            <a:endParaRPr lang="en-US" altLang="zh-CN" dirty="0">
              <a:solidFill>
                <a:schemeClr val="bg2">
                  <a:lumMod val="25000"/>
                </a:schemeClr>
              </a:solidFill>
              <a:latin typeface="黑体" panose="02010609060101010101" pitchFamily="49" charset="-122"/>
              <a:ea typeface="黑体" panose="02010609060101010101" pitchFamily="49" charset="-122"/>
            </a:endParaRPr>
          </a:p>
          <a:p>
            <a:pPr algn="l">
              <a:defRPr/>
            </a:pPr>
            <a:r>
              <a:rPr lang="en-US" altLang="zh-CN" dirty="0">
                <a:solidFill>
                  <a:schemeClr val="bg2">
                    <a:lumMod val="25000"/>
                  </a:schemeClr>
                </a:solidFill>
                <a:latin typeface="黑体" panose="02010609060101010101" pitchFamily="49" charset="-122"/>
                <a:ea typeface="黑体" panose="02010609060101010101" pitchFamily="49" charset="-122"/>
              </a:rPr>
              <a:t>·</a:t>
            </a:r>
            <a:r>
              <a:rPr lang="zh-CN" altLang="en-US" dirty="0">
                <a:solidFill>
                  <a:schemeClr val="bg2">
                    <a:lumMod val="25000"/>
                  </a:schemeClr>
                </a:solidFill>
                <a:latin typeface="黑体" panose="02010609060101010101" pitchFamily="49" charset="-122"/>
                <a:ea typeface="黑体" panose="02010609060101010101" pitchFamily="49" charset="-122"/>
              </a:rPr>
              <a:t>关于</a:t>
            </a:r>
            <a:r>
              <a:rPr lang="en-US" altLang="zh-CN" dirty="0">
                <a:solidFill>
                  <a:schemeClr val="bg2">
                    <a:lumMod val="25000"/>
                  </a:schemeClr>
                </a:solidFill>
                <a:latin typeface="黑体" panose="02010609060101010101" pitchFamily="49" charset="-122"/>
                <a:ea typeface="黑体" panose="02010609060101010101" pitchFamily="49" charset="-122"/>
              </a:rPr>
              <a:t>size_t</a:t>
            </a:r>
            <a:r>
              <a:rPr lang="zh-CN" altLang="en-US" dirty="0">
                <a:solidFill>
                  <a:schemeClr val="bg2">
                    <a:lumMod val="25000"/>
                  </a:schemeClr>
                </a:solidFill>
                <a:latin typeface="黑体" panose="02010609060101010101" pitchFamily="49" charset="-122"/>
                <a:ea typeface="黑体" panose="02010609060101010101" pitchFamily="49" charset="-122"/>
              </a:rPr>
              <a:t>：size_t是一种数据相关的无符号类型，它被设计得足够大以便能够表示内存中任意对象的大小（</a:t>
            </a:r>
            <a:r>
              <a:rPr lang="en-US" altLang="zh-CN" dirty="0">
                <a:solidFill>
                  <a:schemeClr val="bg2">
                    <a:lumMod val="25000"/>
                  </a:schemeClr>
                </a:solidFill>
                <a:latin typeface="黑体" panose="02010609060101010101" pitchFamily="49" charset="-122"/>
                <a:ea typeface="黑体" panose="02010609060101010101" pitchFamily="49" charset="-122"/>
              </a:rPr>
              <a:t>32</a:t>
            </a:r>
            <a:r>
              <a:rPr lang="zh-CN" altLang="en-US" dirty="0">
                <a:solidFill>
                  <a:schemeClr val="bg2">
                    <a:lumMod val="25000"/>
                  </a:schemeClr>
                </a:solidFill>
                <a:latin typeface="黑体" panose="02010609060101010101" pitchFamily="49" charset="-122"/>
                <a:ea typeface="黑体" panose="02010609060101010101" pitchFamily="49" charset="-122"/>
              </a:rPr>
              <a:t>位程序中为</a:t>
            </a:r>
            <a:r>
              <a:rPr lang="en-US" altLang="zh-CN" dirty="0">
                <a:solidFill>
                  <a:schemeClr val="bg2">
                    <a:lumMod val="25000"/>
                  </a:schemeClr>
                </a:solidFill>
                <a:latin typeface="黑体" panose="02010609060101010101" pitchFamily="49" charset="-122"/>
                <a:ea typeface="黑体" panose="02010609060101010101" pitchFamily="49" charset="-122"/>
              </a:rPr>
              <a:t>int)</a:t>
            </a:r>
            <a:r>
              <a:rPr lang="zh-CN" altLang="en-US" dirty="0">
                <a:solidFill>
                  <a:schemeClr val="bg2">
                    <a:lumMod val="25000"/>
                  </a:schemeClr>
                </a:solidFill>
                <a:latin typeface="黑体" panose="02010609060101010101" pitchFamily="49" charset="-122"/>
                <a:ea typeface="黑体" panose="02010609060101010101" pitchFamily="49" charset="-122"/>
              </a:rPr>
              <a:t>。某些函数返回值和循环结构中会用到</a:t>
            </a:r>
            <a:r>
              <a:rPr lang="en-US" altLang="zh-CN" dirty="0">
                <a:solidFill>
                  <a:schemeClr val="bg2">
                    <a:lumMod val="25000"/>
                  </a:schemeClr>
                </a:solidFill>
                <a:latin typeface="黑体" panose="02010609060101010101" pitchFamily="49" charset="-122"/>
                <a:ea typeface="黑体" panose="02010609060101010101" pitchFamily="49" charset="-122"/>
              </a:rPr>
              <a:t>size_t</a:t>
            </a:r>
            <a:r>
              <a:rPr lang="zh-CN" altLang="en-US" dirty="0">
                <a:solidFill>
                  <a:schemeClr val="bg2">
                    <a:lumMod val="25000"/>
                  </a:schemeClr>
                </a:solidFill>
                <a:latin typeface="黑体" panose="02010609060101010101" pitchFamily="49" charset="-122"/>
                <a:ea typeface="黑体" panose="02010609060101010101" pitchFamily="49" charset="-122"/>
              </a:rPr>
              <a:t>，这可能导致未知错误。</a:t>
            </a:r>
            <a:endParaRPr lang="zh-CN" altLang="en-US" dirty="0">
              <a:solidFill>
                <a:schemeClr val="bg2">
                  <a:lumMod val="25000"/>
                </a:schemeClr>
              </a:solidFill>
              <a:latin typeface="黑体" panose="02010609060101010101" pitchFamily="49" charset="-122"/>
              <a:ea typeface="黑体" panose="02010609060101010101" pitchFamily="49" charset="-122"/>
            </a:endParaRPr>
          </a:p>
          <a:p>
            <a:pPr algn="l">
              <a:defRPr/>
            </a:pPr>
            <a:r>
              <a:rPr lang="zh-CN" altLang="en-US" dirty="0">
                <a:solidFill>
                  <a:schemeClr val="bg2">
                    <a:lumMod val="25000"/>
                  </a:schemeClr>
                </a:solidFill>
                <a:latin typeface="黑体" panose="02010609060101010101" pitchFamily="49" charset="-122"/>
                <a:ea typeface="黑体" panose="02010609060101010101" pitchFamily="49" charset="-122"/>
              </a:rPr>
              <a:t>  例：</a:t>
            </a:r>
            <a:r>
              <a:rPr lang="en-US" altLang="zh-CN" dirty="0">
                <a:solidFill>
                  <a:schemeClr val="bg2">
                    <a:lumMod val="25000"/>
                  </a:schemeClr>
                </a:solidFill>
                <a:latin typeface="黑体" panose="02010609060101010101" pitchFamily="49" charset="-122"/>
                <a:ea typeface="黑体" panose="02010609060101010101" pitchFamily="49" charset="-122"/>
              </a:rPr>
              <a:t>for(size_t i=10;i&gt;=0;i--)  ——  i</a:t>
            </a:r>
            <a:r>
              <a:rPr lang="zh-CN" altLang="en-US" dirty="0">
                <a:solidFill>
                  <a:schemeClr val="bg2">
                    <a:lumMod val="25000"/>
                  </a:schemeClr>
                </a:solidFill>
                <a:latin typeface="黑体" panose="02010609060101010101" pitchFamily="49" charset="-122"/>
                <a:ea typeface="黑体" panose="02010609060101010101" pitchFamily="49" charset="-122"/>
              </a:rPr>
              <a:t>永远非负，死循环</a:t>
            </a:r>
            <a:endParaRPr lang="zh-CN" altLang="en-US" dirty="0">
              <a:solidFill>
                <a:schemeClr val="bg2">
                  <a:lumMod val="25000"/>
                </a:schemeClr>
              </a:solidFill>
              <a:latin typeface="黑体" panose="02010609060101010101" pitchFamily="49" charset="-122"/>
              <a:ea typeface="黑体" panose="02010609060101010101" pitchFamily="49" charset="-122"/>
            </a:endParaRPr>
          </a:p>
        </p:txBody>
      </p:sp>
      <p:sp>
        <p:nvSpPr>
          <p:cNvPr id="19" name="灯片编号占位符 18"/>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0" name="文本框 19"/>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注意隐式数据类型转换</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1" name="任意多边形 20"/>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1341755" y="1002665"/>
            <a:ext cx="7574280" cy="1419860"/>
          </a:xfrm>
          <a:prstGeom prst="rect">
            <a:avLst/>
          </a:prstGeom>
          <a:noFill/>
        </p:spPr>
        <p:txBody>
          <a:bodyPr wrap="square">
            <a:spAutoFit/>
          </a:bodyPr>
          <a:lstStyle/>
          <a:p>
            <a:pPr algn="l">
              <a:lnSpc>
                <a:spcPct val="120000"/>
              </a:lnSpc>
              <a:defRPr/>
            </a:pPr>
            <a:r>
              <a:rPr lang="zh-CN" altLang="en-US" dirty="0">
                <a:solidFill>
                  <a:schemeClr val="bg2">
                    <a:lumMod val="25000"/>
                  </a:schemeClr>
                </a:solidFill>
                <a:latin typeface="黑体" panose="02010609060101010101" pitchFamily="49" charset="-122"/>
                <a:ea typeface="黑体" panose="02010609060101010101" pitchFamily="49" charset="-122"/>
              </a:rPr>
              <a:t>位运算和加减法的效率远高于乘除法，因此乘除法在能用位运算和加减法进行的情况下应尽可能使用位运算</a:t>
            </a:r>
            <a:endParaRPr lang="zh-CN" altLang="en-US" dirty="0">
              <a:solidFill>
                <a:schemeClr val="bg2">
                  <a:lumMod val="25000"/>
                </a:schemeClr>
              </a:solidFill>
              <a:latin typeface="黑体" panose="02010609060101010101" pitchFamily="49" charset="-122"/>
              <a:ea typeface="黑体" panose="02010609060101010101" pitchFamily="49" charset="-122"/>
            </a:endParaRPr>
          </a:p>
          <a:p>
            <a:pPr algn="l">
              <a:lnSpc>
                <a:spcPct val="120000"/>
              </a:lnSpc>
              <a:defRPr/>
            </a:pPr>
            <a:r>
              <a:rPr lang="zh-CN" altLang="en-US" dirty="0">
                <a:solidFill>
                  <a:schemeClr val="bg2">
                    <a:lumMod val="25000"/>
                  </a:schemeClr>
                </a:solidFill>
                <a:latin typeface="黑体" panose="02010609060101010101" pitchFamily="49" charset="-122"/>
                <a:ea typeface="黑体" panose="02010609060101010101" pitchFamily="49" charset="-122"/>
              </a:rPr>
              <a:t>例：</a:t>
            </a:r>
            <a:r>
              <a:rPr lang="en-US" altLang="zh-CN" dirty="0">
                <a:solidFill>
                  <a:schemeClr val="bg2">
                    <a:lumMod val="25000"/>
                  </a:schemeClr>
                </a:solidFill>
                <a:latin typeface="黑体" panose="02010609060101010101" pitchFamily="49" charset="-122"/>
                <a:ea typeface="黑体" panose="02010609060101010101" pitchFamily="49" charset="-122"/>
              </a:rPr>
              <a:t>	</a:t>
            </a:r>
            <a:r>
              <a:rPr lang="en-US" altLang="zh-CN" dirty="0">
                <a:solidFill>
                  <a:schemeClr val="bg2">
                    <a:lumMod val="25000"/>
                  </a:schemeClr>
                </a:solidFill>
                <a:latin typeface="黑体" panose="02010609060101010101" pitchFamily="49" charset="-122"/>
                <a:ea typeface="黑体" panose="02010609060101010101" pitchFamily="49" charset="-122"/>
              </a:rPr>
              <a:t>1</a:t>
            </a:r>
            <a:r>
              <a:rPr lang="zh-CN" altLang="en-US" dirty="0">
                <a:solidFill>
                  <a:schemeClr val="bg2">
                    <a:lumMod val="25000"/>
                  </a:schemeClr>
                </a:solidFill>
                <a:latin typeface="黑体" panose="02010609060101010101" pitchFamily="49" charset="-122"/>
                <a:ea typeface="黑体" panose="02010609060101010101" pitchFamily="49" charset="-122"/>
              </a:rPr>
              <a:t>）</a:t>
            </a:r>
            <a:r>
              <a:rPr lang="en-US" altLang="zh-CN" dirty="0">
                <a:solidFill>
                  <a:schemeClr val="bg2">
                    <a:lumMod val="25000"/>
                  </a:schemeClr>
                </a:solidFill>
                <a:latin typeface="黑体" panose="02010609060101010101" pitchFamily="49" charset="-122"/>
                <a:ea typeface="黑体" panose="02010609060101010101" pitchFamily="49" charset="-122"/>
              </a:rPr>
              <a:t>x*24=(x&lt;&lt;4)+(x&lt;&lt;3)</a:t>
            </a:r>
            <a:endParaRPr lang="en-US" altLang="zh-CN" dirty="0">
              <a:solidFill>
                <a:schemeClr val="bg2">
                  <a:lumMod val="25000"/>
                </a:schemeClr>
              </a:solidFill>
              <a:latin typeface="黑体" panose="02010609060101010101" pitchFamily="49" charset="-122"/>
              <a:ea typeface="黑体" panose="02010609060101010101" pitchFamily="49" charset="-122"/>
            </a:endParaRPr>
          </a:p>
          <a:p>
            <a:pPr algn="l">
              <a:lnSpc>
                <a:spcPct val="120000"/>
              </a:lnSpc>
              <a:defRPr/>
            </a:pPr>
            <a:r>
              <a:rPr lang="en-US" altLang="zh-CN" dirty="0">
                <a:solidFill>
                  <a:schemeClr val="bg2">
                    <a:lumMod val="25000"/>
                  </a:schemeClr>
                </a:solidFill>
                <a:latin typeface="黑体" panose="02010609060101010101" pitchFamily="49" charset="-122"/>
                <a:ea typeface="黑体" panose="02010609060101010101" pitchFamily="49" charset="-122"/>
              </a:rPr>
              <a:t>	2</a:t>
            </a:r>
            <a:r>
              <a:rPr lang="zh-CN" altLang="en-US" dirty="0">
                <a:solidFill>
                  <a:schemeClr val="bg2">
                    <a:lumMod val="25000"/>
                  </a:schemeClr>
                </a:solidFill>
                <a:latin typeface="黑体" panose="02010609060101010101" pitchFamily="49" charset="-122"/>
                <a:ea typeface="黑体" panose="02010609060101010101" pitchFamily="49" charset="-122"/>
              </a:rPr>
              <a:t>）</a:t>
            </a:r>
            <a:r>
              <a:rPr lang="en-US" altLang="zh-CN" dirty="0">
                <a:solidFill>
                  <a:schemeClr val="bg2">
                    <a:lumMod val="25000"/>
                  </a:schemeClr>
                </a:solidFill>
                <a:latin typeface="黑体" panose="02010609060101010101" pitchFamily="49" charset="-122"/>
                <a:ea typeface="黑体" panose="02010609060101010101" pitchFamily="49" charset="-122"/>
              </a:rPr>
              <a:t>x/8=x&gt;&gt;3</a:t>
            </a:r>
            <a:r>
              <a:rPr lang="zh-CN" altLang="en-US" dirty="0">
                <a:solidFill>
                  <a:schemeClr val="bg2">
                    <a:lumMod val="25000"/>
                  </a:schemeClr>
                </a:solidFill>
                <a:latin typeface="黑体" panose="02010609060101010101" pitchFamily="49" charset="-122"/>
                <a:ea typeface="黑体" panose="02010609060101010101" pitchFamily="49" charset="-122"/>
              </a:rPr>
              <a:t>（整数除法；</a:t>
            </a:r>
            <a:r>
              <a:rPr lang="en-US" altLang="zh-CN" dirty="0">
                <a:solidFill>
                  <a:schemeClr val="bg2">
                    <a:lumMod val="25000"/>
                  </a:schemeClr>
                </a:solidFill>
                <a:latin typeface="黑体" panose="02010609060101010101" pitchFamily="49" charset="-122"/>
                <a:ea typeface="黑体" panose="02010609060101010101" pitchFamily="49" charset="-122"/>
              </a:rPr>
              <a:t>C++</a:t>
            </a:r>
            <a:r>
              <a:rPr lang="zh-CN" altLang="en-US" dirty="0">
                <a:solidFill>
                  <a:schemeClr val="bg2">
                    <a:lumMod val="25000"/>
                  </a:schemeClr>
                </a:solidFill>
                <a:latin typeface="黑体" panose="02010609060101010101" pitchFamily="49" charset="-122"/>
                <a:ea typeface="黑体" panose="02010609060101010101" pitchFamily="49" charset="-122"/>
              </a:rPr>
              <a:t>默认算术右移）</a:t>
            </a:r>
            <a:r>
              <a:rPr lang="en-US" altLang="zh-CN" dirty="0">
                <a:solidFill>
                  <a:schemeClr val="bg2">
                    <a:lumMod val="25000"/>
                  </a:schemeClr>
                </a:solidFill>
                <a:latin typeface="黑体" panose="02010609060101010101" pitchFamily="49" charset="-122"/>
                <a:ea typeface="黑体" panose="02010609060101010101" pitchFamily="49" charset="-122"/>
              </a:rPr>
              <a:t>	</a:t>
            </a:r>
            <a:endParaRPr lang="en-US" altLang="zh-CN" dirty="0">
              <a:solidFill>
                <a:schemeClr val="bg2">
                  <a:lumMod val="25000"/>
                </a:schemeClr>
              </a:solidFill>
              <a:latin typeface="黑体" panose="02010609060101010101" pitchFamily="49" charset="-122"/>
              <a:ea typeface="黑体" panose="02010609060101010101" pitchFamily="49" charset="-122"/>
            </a:endParaRPr>
          </a:p>
        </p:txBody>
      </p:sp>
      <p:sp>
        <p:nvSpPr>
          <p:cNvPr id="19" name="灯片编号占位符 18"/>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0" name="文本框 19"/>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用位运算代替乘除法</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1" name="任意多边形 20"/>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等腰三角形 20"/>
          <p:cNvSpPr/>
          <p:nvPr/>
        </p:nvSpPr>
        <p:spPr>
          <a:xfrm>
            <a:off x="2506664" y="2681289"/>
            <a:ext cx="1895475" cy="163512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4000" anchor="ctr"/>
          <a:lstStyle/>
          <a:p>
            <a:pPr algn="ctr">
              <a:defRPr/>
            </a:pPr>
            <a:r>
              <a:rPr lang="zh-CN" altLang="en-US" sz="3600" dirty="0">
                <a:solidFill>
                  <a:srgbClr val="FFFFFF"/>
                </a:solidFill>
                <a:latin typeface="黑体" panose="02010609060101010101" pitchFamily="49" charset="-122"/>
                <a:ea typeface="黑体" panose="02010609060101010101" pitchFamily="49" charset="-122"/>
              </a:rPr>
              <a:t>目录</a:t>
            </a:r>
            <a:endParaRPr lang="zh-CN" altLang="en-US" sz="3600" dirty="0">
              <a:solidFill>
                <a:srgbClr val="FFFFFF"/>
              </a:solidFill>
              <a:latin typeface="黑体" panose="02010609060101010101" pitchFamily="49" charset="-122"/>
              <a:ea typeface="黑体" panose="02010609060101010101" pitchFamily="49" charset="-122"/>
            </a:endParaRPr>
          </a:p>
        </p:txBody>
      </p:sp>
      <p:sp>
        <p:nvSpPr>
          <p:cNvPr id="22" name="等腰三角形 21"/>
          <p:cNvSpPr/>
          <p:nvPr/>
        </p:nvSpPr>
        <p:spPr>
          <a:xfrm>
            <a:off x="2287589" y="2422525"/>
            <a:ext cx="2333625" cy="2012950"/>
          </a:xfrm>
          <a:prstGeom prst="triangle">
            <a:avLst/>
          </a:prstGeom>
          <a:noFill/>
          <a:ln>
            <a:solidFill>
              <a:schemeClr val="accent1"/>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FFFFFF"/>
              </a:solidFill>
            </a:endParaRPr>
          </a:p>
        </p:txBody>
      </p:sp>
      <p:cxnSp>
        <p:nvCxnSpPr>
          <p:cNvPr id="23" name="直接连接符 22"/>
          <p:cNvCxnSpPr>
            <a:endCxn id="22" idx="0"/>
          </p:cNvCxnSpPr>
          <p:nvPr/>
        </p:nvCxnSpPr>
        <p:spPr>
          <a:xfrm>
            <a:off x="3454400" y="1"/>
            <a:ext cx="0" cy="2422525"/>
          </a:xfrm>
          <a:prstGeom prst="line">
            <a:avLst/>
          </a:prstGeom>
          <a:ln>
            <a:solidFill>
              <a:schemeClr val="accent1"/>
            </a:solidFill>
            <a:prstDash val="lgDashDotDot"/>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3454400" y="4448175"/>
            <a:ext cx="0" cy="2413000"/>
          </a:xfrm>
          <a:prstGeom prst="line">
            <a:avLst/>
          </a:prstGeom>
          <a:ln>
            <a:solidFill>
              <a:schemeClr val="tx2"/>
            </a:solidFill>
            <a:prstDash val="lgDashDotDot"/>
          </a:ln>
        </p:spPr>
        <p:style>
          <a:lnRef idx="1">
            <a:schemeClr val="accent1"/>
          </a:lnRef>
          <a:fillRef idx="0">
            <a:schemeClr val="accent1"/>
          </a:fillRef>
          <a:effectRef idx="0">
            <a:schemeClr val="accent1"/>
          </a:effectRef>
          <a:fontRef idx="minor">
            <a:schemeClr val="tx1"/>
          </a:fontRef>
        </p:style>
      </p:cxnSp>
      <p:sp>
        <p:nvSpPr>
          <p:cNvPr id="25" name="文本框 11"/>
          <p:cNvSpPr txBox="1">
            <a:spLocks noChangeArrowheads="1"/>
          </p:cNvSpPr>
          <p:nvPr/>
        </p:nvSpPr>
        <p:spPr bwMode="auto">
          <a:xfrm>
            <a:off x="5897564" y="1789112"/>
            <a:ext cx="4244976"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a:solidFill>
                  <a:schemeClr val="accent1">
                    <a:lumMod val="75000"/>
                  </a:schemeClr>
                </a:solidFill>
                <a:latin typeface="微软雅黑" panose="020B0503020204020204" pitchFamily="34" charset="-122"/>
                <a:ea typeface="微软雅黑" panose="020B0503020204020204" pitchFamily="34" charset="-122"/>
              </a:rPr>
              <a:t>信息的表示方式</a:t>
            </a:r>
            <a:r>
              <a:rPr lang="en-US" altLang="zh-CN" sz="2400">
                <a:solidFill>
                  <a:schemeClr val="accent1">
                    <a:lumMod val="75000"/>
                  </a:schemeClr>
                </a:solidFill>
                <a:latin typeface="微软雅黑" panose="020B0503020204020204" pitchFamily="34" charset="-122"/>
                <a:ea typeface="微软雅黑" panose="020B0503020204020204" pitchFamily="34" charset="-122"/>
              </a:rPr>
              <a:t>——</a:t>
            </a:r>
            <a:r>
              <a:rPr lang="zh-CN" altLang="en-US" sz="2400">
                <a:solidFill>
                  <a:schemeClr val="accent1">
                    <a:lumMod val="75000"/>
                  </a:schemeClr>
                </a:solidFill>
                <a:latin typeface="微软雅黑" panose="020B0503020204020204" pitchFamily="34" charset="-122"/>
                <a:ea typeface="微软雅黑" panose="020B0503020204020204" pitchFamily="34" charset="-122"/>
              </a:rPr>
              <a:t>比特</a:t>
            </a:r>
            <a:endParaRPr lang="zh-CN" altLang="en-US" sz="2400">
              <a:solidFill>
                <a:schemeClr val="accent1">
                  <a:lumMod val="75000"/>
                </a:schemeClr>
              </a:solidFill>
              <a:latin typeface="微软雅黑" panose="020B0503020204020204" pitchFamily="34" charset="-122"/>
              <a:ea typeface="微软雅黑" panose="020B0503020204020204" pitchFamily="34" charset="-122"/>
            </a:endParaRPr>
          </a:p>
        </p:txBody>
      </p:sp>
      <p:cxnSp>
        <p:nvCxnSpPr>
          <p:cNvPr id="26" name="直接连接符 25"/>
          <p:cNvCxnSpPr/>
          <p:nvPr/>
        </p:nvCxnSpPr>
        <p:spPr>
          <a:xfrm flipH="1">
            <a:off x="5521326" y="1601789"/>
            <a:ext cx="498475" cy="649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文本框 13"/>
          <p:cNvSpPr txBox="1">
            <a:spLocks noChangeArrowheads="1"/>
          </p:cNvSpPr>
          <p:nvPr/>
        </p:nvSpPr>
        <p:spPr bwMode="auto">
          <a:xfrm>
            <a:off x="5322888" y="1312864"/>
            <a:ext cx="385762"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000" dirty="0">
                <a:solidFill>
                  <a:schemeClr val="accent1">
                    <a:lumMod val="75000"/>
                  </a:schemeClr>
                </a:solidFill>
                <a:latin typeface="华康俪金黑W8" panose="020B0809000000000000" pitchFamily="49" charset="-122"/>
                <a:ea typeface="华康俪金黑W8" panose="020B0809000000000000" pitchFamily="49" charset="-122"/>
              </a:rPr>
              <a:t>1</a:t>
            </a:r>
            <a:endParaRPr lang="zh-CN" altLang="en-US" sz="4000" dirty="0">
              <a:solidFill>
                <a:schemeClr val="accent1">
                  <a:lumMod val="75000"/>
                </a:schemeClr>
              </a:solidFill>
              <a:latin typeface="华康俪金黑W8" panose="020B0809000000000000" pitchFamily="49" charset="-122"/>
              <a:ea typeface="华康俪金黑W8" panose="020B0809000000000000" pitchFamily="49" charset="-122"/>
            </a:endParaRPr>
          </a:p>
        </p:txBody>
      </p:sp>
      <p:sp>
        <p:nvSpPr>
          <p:cNvPr id="28" name="文本框 15"/>
          <p:cNvSpPr txBox="1">
            <a:spLocks noChangeArrowheads="1"/>
          </p:cNvSpPr>
          <p:nvPr/>
        </p:nvSpPr>
        <p:spPr bwMode="auto">
          <a:xfrm>
            <a:off x="5897564" y="2887662"/>
            <a:ext cx="4244976"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a:solidFill>
                  <a:schemeClr val="accent1">
                    <a:lumMod val="75000"/>
                  </a:schemeClr>
                </a:solidFill>
                <a:latin typeface="微软雅黑" panose="020B0503020204020204" pitchFamily="34" charset="-122"/>
                <a:ea typeface="微软雅黑" panose="020B0503020204020204" pitchFamily="34" charset="-122"/>
              </a:rPr>
              <a:t>信息的存储单元</a:t>
            </a:r>
            <a:r>
              <a:rPr lang="en-US" altLang="zh-CN" sz="2400">
                <a:solidFill>
                  <a:schemeClr val="accent1">
                    <a:lumMod val="75000"/>
                  </a:schemeClr>
                </a:solidFill>
                <a:latin typeface="微软雅黑" panose="020B0503020204020204" pitchFamily="34" charset="-122"/>
                <a:ea typeface="微软雅黑" panose="020B0503020204020204" pitchFamily="34" charset="-122"/>
              </a:rPr>
              <a:t>——</a:t>
            </a:r>
            <a:r>
              <a:rPr lang="zh-CN" altLang="en-US" sz="2400">
                <a:solidFill>
                  <a:schemeClr val="accent1">
                    <a:lumMod val="75000"/>
                  </a:schemeClr>
                </a:solidFill>
                <a:latin typeface="微软雅黑" panose="020B0503020204020204" pitchFamily="34" charset="-122"/>
                <a:ea typeface="微软雅黑" panose="020B0503020204020204" pitchFamily="34" charset="-122"/>
              </a:rPr>
              <a:t>字节</a:t>
            </a:r>
            <a:endParaRPr lang="zh-CN" altLang="en-US" sz="2400">
              <a:solidFill>
                <a:schemeClr val="accent1">
                  <a:lumMod val="75000"/>
                </a:schemeClr>
              </a:solidFill>
              <a:latin typeface="微软雅黑" panose="020B0503020204020204" pitchFamily="34" charset="-122"/>
              <a:ea typeface="微软雅黑" panose="020B0503020204020204" pitchFamily="34" charset="-122"/>
            </a:endParaRPr>
          </a:p>
        </p:txBody>
      </p:sp>
      <p:cxnSp>
        <p:nvCxnSpPr>
          <p:cNvPr id="29" name="直接连接符 28"/>
          <p:cNvCxnSpPr/>
          <p:nvPr/>
        </p:nvCxnSpPr>
        <p:spPr>
          <a:xfrm flipH="1">
            <a:off x="5521326" y="2698751"/>
            <a:ext cx="498475" cy="65087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0" name="文本框 17"/>
          <p:cNvSpPr txBox="1">
            <a:spLocks noChangeArrowheads="1"/>
          </p:cNvSpPr>
          <p:nvPr/>
        </p:nvSpPr>
        <p:spPr bwMode="auto">
          <a:xfrm>
            <a:off x="5322888" y="2409826"/>
            <a:ext cx="385762"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000">
                <a:solidFill>
                  <a:schemeClr val="accent1">
                    <a:lumMod val="75000"/>
                  </a:schemeClr>
                </a:solidFill>
                <a:latin typeface="华康俪金黑W8" panose="020B0809000000000000" pitchFamily="49" charset="-122"/>
                <a:ea typeface="华康俪金黑W8" panose="020B0809000000000000" pitchFamily="49" charset="-122"/>
              </a:rPr>
              <a:t>2</a:t>
            </a:r>
            <a:endParaRPr lang="zh-CN" altLang="en-US" sz="4000">
              <a:solidFill>
                <a:schemeClr val="accent1">
                  <a:lumMod val="75000"/>
                </a:schemeClr>
              </a:solidFill>
              <a:latin typeface="华康俪金黑W8" panose="020B0809000000000000" pitchFamily="49" charset="-122"/>
              <a:ea typeface="华康俪金黑W8" panose="020B0809000000000000" pitchFamily="49" charset="-122"/>
            </a:endParaRPr>
          </a:p>
        </p:txBody>
      </p:sp>
      <p:sp>
        <p:nvSpPr>
          <p:cNvPr id="31" name="文本框 19"/>
          <p:cNvSpPr txBox="1">
            <a:spLocks noChangeArrowheads="1"/>
          </p:cNvSpPr>
          <p:nvPr/>
        </p:nvSpPr>
        <p:spPr bwMode="auto">
          <a:xfrm>
            <a:off x="5897564" y="3986212"/>
            <a:ext cx="4244976"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a:solidFill>
                  <a:schemeClr val="accent1">
                    <a:lumMod val="75000"/>
                  </a:schemeClr>
                </a:solidFill>
                <a:latin typeface="微软雅黑" panose="020B0503020204020204" pitchFamily="34" charset="-122"/>
                <a:ea typeface="微软雅黑" panose="020B0503020204020204" pitchFamily="34" charset="-122"/>
              </a:rPr>
              <a:t>整数的表示及运算</a:t>
            </a:r>
            <a:endParaRPr lang="zh-CN" altLang="en-US" sz="2400">
              <a:solidFill>
                <a:schemeClr val="accent1">
                  <a:lumMod val="75000"/>
                </a:schemeClr>
              </a:solidFill>
              <a:latin typeface="微软雅黑" panose="020B0503020204020204" pitchFamily="34" charset="-122"/>
              <a:ea typeface="微软雅黑" panose="020B0503020204020204" pitchFamily="34" charset="-122"/>
            </a:endParaRPr>
          </a:p>
        </p:txBody>
      </p:sp>
      <p:cxnSp>
        <p:nvCxnSpPr>
          <p:cNvPr id="32" name="直接连接符 31"/>
          <p:cNvCxnSpPr/>
          <p:nvPr/>
        </p:nvCxnSpPr>
        <p:spPr>
          <a:xfrm flipH="1">
            <a:off x="5521326" y="3797301"/>
            <a:ext cx="498475" cy="65087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3" name="文本框 21"/>
          <p:cNvSpPr txBox="1">
            <a:spLocks noChangeArrowheads="1"/>
          </p:cNvSpPr>
          <p:nvPr/>
        </p:nvSpPr>
        <p:spPr bwMode="auto">
          <a:xfrm>
            <a:off x="5322888" y="3508376"/>
            <a:ext cx="385762"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000">
                <a:solidFill>
                  <a:schemeClr val="accent1">
                    <a:lumMod val="75000"/>
                  </a:schemeClr>
                </a:solidFill>
                <a:latin typeface="华康俪金黑W8" panose="020B0809000000000000" pitchFamily="49" charset="-122"/>
                <a:ea typeface="华康俪金黑W8" panose="020B0809000000000000" pitchFamily="49" charset="-122"/>
              </a:rPr>
              <a:t>3</a:t>
            </a:r>
            <a:endParaRPr lang="zh-CN" altLang="en-US" sz="4000">
              <a:solidFill>
                <a:schemeClr val="accent1">
                  <a:lumMod val="75000"/>
                </a:schemeClr>
              </a:solidFill>
              <a:latin typeface="华康俪金黑W8" panose="020B0809000000000000" pitchFamily="49" charset="-122"/>
              <a:ea typeface="华康俪金黑W8" panose="020B0809000000000000" pitchFamily="49" charset="-122"/>
            </a:endParaRPr>
          </a:p>
        </p:txBody>
      </p:sp>
      <p:sp>
        <p:nvSpPr>
          <p:cNvPr id="34" name="文本框 23"/>
          <p:cNvSpPr txBox="1">
            <a:spLocks noChangeArrowheads="1"/>
          </p:cNvSpPr>
          <p:nvPr/>
        </p:nvSpPr>
        <p:spPr bwMode="auto">
          <a:xfrm>
            <a:off x="5897564" y="5084762"/>
            <a:ext cx="4244976"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a:solidFill>
                  <a:schemeClr val="accent1">
                    <a:lumMod val="75000"/>
                  </a:schemeClr>
                </a:solidFill>
                <a:latin typeface="微软雅黑" panose="020B0503020204020204" pitchFamily="34" charset="-122"/>
                <a:ea typeface="微软雅黑" panose="020B0503020204020204" pitchFamily="34" charset="-122"/>
              </a:rPr>
              <a:t>程序中使用整数的注意事项</a:t>
            </a:r>
            <a:endParaRPr lang="zh-CN" altLang="en-US" sz="2400">
              <a:solidFill>
                <a:schemeClr val="accent1">
                  <a:lumMod val="75000"/>
                </a:schemeClr>
              </a:solidFill>
              <a:latin typeface="微软雅黑" panose="020B0503020204020204" pitchFamily="34" charset="-122"/>
              <a:ea typeface="微软雅黑" panose="020B0503020204020204" pitchFamily="34" charset="-122"/>
            </a:endParaRPr>
          </a:p>
        </p:txBody>
      </p:sp>
      <p:cxnSp>
        <p:nvCxnSpPr>
          <p:cNvPr id="35" name="直接连接符 34"/>
          <p:cNvCxnSpPr/>
          <p:nvPr/>
        </p:nvCxnSpPr>
        <p:spPr>
          <a:xfrm flipH="1">
            <a:off x="5521326" y="4895850"/>
            <a:ext cx="498475" cy="649288"/>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文本框 25"/>
          <p:cNvSpPr txBox="1">
            <a:spLocks noChangeArrowheads="1"/>
          </p:cNvSpPr>
          <p:nvPr/>
        </p:nvSpPr>
        <p:spPr bwMode="auto">
          <a:xfrm>
            <a:off x="5322888" y="4606926"/>
            <a:ext cx="385762"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000">
                <a:solidFill>
                  <a:schemeClr val="accent1">
                    <a:lumMod val="75000"/>
                  </a:schemeClr>
                </a:solidFill>
                <a:latin typeface="华康俪金黑W8" panose="020B0809000000000000" pitchFamily="49" charset="-122"/>
                <a:ea typeface="华康俪金黑W8" panose="020B0809000000000000" pitchFamily="49" charset="-122"/>
              </a:rPr>
              <a:t>4</a:t>
            </a:r>
            <a:endParaRPr lang="zh-CN" altLang="en-US" sz="4000">
              <a:solidFill>
                <a:schemeClr val="accent1">
                  <a:lumMod val="75000"/>
                </a:schemeClr>
              </a:solidFill>
              <a:latin typeface="华康俪金黑W8" panose="020B0809000000000000" pitchFamily="49" charset="-122"/>
              <a:ea typeface="华康俪金黑W8" panose="020B0809000000000000" pitchFamily="49" charset="-122"/>
            </a:endParaRPr>
          </a:p>
        </p:txBody>
      </p:sp>
      <p:sp>
        <p:nvSpPr>
          <p:cNvPr id="4" name="灯片编号占位符 3"/>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ransition spd="med">
    <p:pull/>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139"/>
          <p:cNvSpPr txBox="1"/>
          <p:nvPr/>
        </p:nvSpPr>
        <p:spPr>
          <a:xfrm>
            <a:off x="1397000" y="994410"/>
            <a:ext cx="7681595" cy="2152015"/>
          </a:xfrm>
          <a:prstGeom prst="rect">
            <a:avLst/>
          </a:prstGeom>
          <a:noFill/>
        </p:spPr>
        <p:txBody>
          <a:bodyPr anchor="ctr"/>
          <a:lstStyle/>
          <a:p>
            <a:pPr algn="l">
              <a:lnSpc>
                <a:spcPct val="150000"/>
              </a:lnSpc>
              <a:defRPr/>
            </a:pPr>
            <a:r>
              <a:rPr lang="en-US" altLang="zh-CN"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rPr>
              <a:t>·</a:t>
            </a:r>
            <a:r>
              <a:rPr lang="zh-CN" altLang="en-US"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rPr>
              <a:t>无符号数虽然不能表示负数，表示正数的范围也不明显大于有符号数，且</a:t>
            </a:r>
            <a:r>
              <a:rPr lang="zh-CN" altLang="en-US"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sym typeface="+mn-ea"/>
              </a:rPr>
              <a:t>可能带来一些未知错误，但它并不是一无是处</a:t>
            </a:r>
            <a:endParaRPr lang="zh-CN" altLang="en-US"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sym typeface="+mn-ea"/>
            </a:endParaRPr>
          </a:p>
          <a:p>
            <a:pPr algn="l">
              <a:lnSpc>
                <a:spcPct val="150000"/>
              </a:lnSpc>
              <a:defRPr/>
            </a:pPr>
            <a:r>
              <a:rPr lang="en-US" altLang="zh-CN"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rPr>
              <a:t>·</a:t>
            </a:r>
            <a:r>
              <a:rPr lang="zh-CN" altLang="en-US"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rPr>
              <a:t>在进行模运算、用比特表示集合时，用无符号数比较好</a:t>
            </a:r>
            <a:endParaRPr lang="zh-CN" altLang="en-US"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endParaRPr>
          </a:p>
          <a:p>
            <a:pPr algn="l">
              <a:lnSpc>
                <a:spcPct val="150000"/>
              </a:lnSpc>
              <a:defRPr/>
            </a:pPr>
            <a:r>
              <a:rPr lang="en-US" altLang="zh-CN"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rPr>
              <a:t>·</a:t>
            </a:r>
            <a:r>
              <a:rPr lang="zh-CN" altLang="en-US"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rPr>
              <a:t>在进行常规的整数运算，运算结果中可能出现负数时，应当用有符号数</a:t>
            </a:r>
            <a:endParaRPr lang="zh-CN" altLang="en-US"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endParaRPr>
          </a:p>
          <a:p>
            <a:pPr algn="l">
              <a:lnSpc>
                <a:spcPct val="150000"/>
              </a:lnSpc>
              <a:defRPr/>
            </a:pPr>
            <a:r>
              <a:rPr lang="en-US" altLang="zh-CN"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rPr>
              <a:t>·</a:t>
            </a:r>
            <a:r>
              <a:rPr lang="zh-CN" altLang="en-US"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rPr>
              <a:t>同一个程序中同时出现无符号和有符号数时，一定要注意类型转换问题</a:t>
            </a:r>
            <a:endParaRPr lang="zh-CN" altLang="en-US" kern="0" dirty="0">
              <a:solidFill>
                <a:schemeClr val="bg2">
                  <a:lumMod val="25000"/>
                </a:schemeClr>
              </a:solidFill>
              <a:latin typeface="黑体" panose="02010609060101010101" pitchFamily="49" charset="-122"/>
              <a:ea typeface="黑体" panose="02010609060101010101" pitchFamily="49" charset="-122"/>
              <a:cs typeface="Arial" panose="020B0604020202020204" pitchFamily="34" charset="0"/>
            </a:endParaRPr>
          </a:p>
        </p:txBody>
      </p:sp>
      <p:sp>
        <p:nvSpPr>
          <p:cNvPr id="31" name="灯片编号占位符 30"/>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36" name="文本框 35"/>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什么时候用无符号数比较好？</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37" name="任意多边形 36"/>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8" name="图片 3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linds(horizontal)">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2" grpId="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1" cstate="print">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8792" y="1468322"/>
            <a:ext cx="12192000" cy="3886200"/>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8"/>
          <p:cNvSpPr txBox="1">
            <a:spLocks noChangeArrowheads="1"/>
          </p:cNvSpPr>
          <p:nvPr/>
        </p:nvSpPr>
        <p:spPr bwMode="auto">
          <a:xfrm>
            <a:off x="1061199" y="2726501"/>
            <a:ext cx="10410458" cy="1106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6600" b="1" dirty="0" smtClean="0">
                <a:solidFill>
                  <a:schemeClr val="accent1">
                    <a:lumMod val="75000"/>
                  </a:schemeClr>
                </a:solidFill>
                <a:latin typeface="微软雅黑" panose="020B0503020204020204" pitchFamily="34" charset="-122"/>
                <a:ea typeface="微软雅黑" panose="020B0503020204020204" pitchFamily="34" charset="-122"/>
              </a:rPr>
              <a:t>谢谢大家！</a:t>
            </a:r>
            <a:endParaRPr lang="en-US" altLang="zh-CN" sz="6600" b="1" dirty="0" smtClean="0">
              <a:solidFill>
                <a:schemeClr val="accent1">
                  <a:lumMod val="75000"/>
                </a:schemeClr>
              </a:solidFill>
              <a:latin typeface="微软雅黑" panose="020B0503020204020204" pitchFamily="34" charset="-122"/>
              <a:ea typeface="微软雅黑" panose="020B0503020204020204" pitchFamily="34" charset="-122"/>
            </a:endParaRPr>
          </a:p>
        </p:txBody>
      </p:sp>
      <p:sp>
        <p:nvSpPr>
          <p:cNvPr id="3" name="灯片编号占位符 2"/>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Text Placeholder 3"/>
          <p:cNvSpPr txBox="1"/>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01</a:t>
            </a:r>
            <a:endParaRPr lang="en-US" sz="115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文本框 58"/>
          <p:cNvSpPr txBox="1"/>
          <p:nvPr/>
        </p:nvSpPr>
        <p:spPr>
          <a:xfrm>
            <a:off x="3362960" y="3346450"/>
            <a:ext cx="4215130" cy="460375"/>
          </a:xfrm>
          <a:prstGeom prst="rect">
            <a:avLst/>
          </a:prstGeom>
          <a:noFill/>
        </p:spPr>
        <p:txBody>
          <a:bodyPr wrap="square">
            <a:spAutoFit/>
          </a:bodyPr>
          <a:lstStyle/>
          <a:p>
            <a:pPr>
              <a:defRPr/>
            </a:pPr>
            <a:r>
              <a:rPr lang="zh-CN" altLang="en-US" sz="2400">
                <a:solidFill>
                  <a:schemeClr val="accent1">
                    <a:lumMod val="75000"/>
                  </a:schemeClr>
                </a:solidFill>
                <a:latin typeface="微软雅黑" panose="020B0503020204020204" pitchFamily="34" charset="-122"/>
                <a:ea typeface="微软雅黑" panose="020B0503020204020204" pitchFamily="34" charset="-122"/>
                <a:sym typeface="+mn-ea"/>
              </a:rPr>
              <a:t>信息的表示方式</a:t>
            </a:r>
            <a:r>
              <a:rPr lang="en-US" altLang="zh-CN" sz="2400">
                <a:solidFill>
                  <a:schemeClr val="accent1">
                    <a:lumMod val="75000"/>
                  </a:schemeClr>
                </a:solidFill>
                <a:latin typeface="微软雅黑" panose="020B0503020204020204" pitchFamily="34" charset="-122"/>
                <a:ea typeface="微软雅黑" panose="020B0503020204020204" pitchFamily="34" charset="-122"/>
                <a:sym typeface="+mn-ea"/>
              </a:rPr>
              <a:t>——</a:t>
            </a:r>
            <a:r>
              <a:rPr lang="zh-CN" altLang="en-US" sz="2400">
                <a:solidFill>
                  <a:schemeClr val="accent1">
                    <a:lumMod val="75000"/>
                  </a:schemeClr>
                </a:solidFill>
                <a:latin typeface="微软雅黑" panose="020B0503020204020204" pitchFamily="34" charset="-122"/>
                <a:ea typeface="微软雅黑" panose="020B0503020204020204" pitchFamily="34" charset="-122"/>
                <a:sym typeface="+mn-ea"/>
              </a:rPr>
              <a:t>比特</a:t>
            </a:r>
            <a:endParaRPr lang="zh-CN" altLang="en-US" sz="2400" b="1" dirty="0">
              <a:solidFill>
                <a:schemeClr val="accent1">
                  <a:lumMod val="75000"/>
                </a:schemeClr>
              </a:solidFill>
              <a:latin typeface="微软雅黑" panose="020B0503020204020204" pitchFamily="34" charset="-122"/>
              <a:ea typeface="微软雅黑" panose="020B0503020204020204" pitchFamily="34" charset="-122"/>
              <a:sym typeface="+mn-ea"/>
            </a:endParaRPr>
          </a:p>
        </p:txBody>
      </p:sp>
      <p:sp>
        <p:nvSpPr>
          <p:cNvPr id="5" name="文本框 59"/>
          <p:cNvSpPr txBox="1"/>
          <p:nvPr/>
        </p:nvSpPr>
        <p:spPr>
          <a:xfrm>
            <a:off x="3363005" y="2773364"/>
            <a:ext cx="2000484"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Part One</a:t>
            </a:r>
            <a:endParaRPr lang="zh-CN" altLang="en-US"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6" name="等腰三角形 5"/>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7" name="等腰三角形 6"/>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8" name="等腰三角形 7"/>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9" name="等腰三角形 8"/>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10" name="等腰三角形 9"/>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11" name="椭圆 10"/>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panose="020F0502020204030204"/>
              <a:ea typeface="幼圆" panose="02010509060101010101" charset="-122"/>
            </a:endParaRPr>
          </a:p>
        </p:txBody>
      </p:sp>
      <p:sp>
        <p:nvSpPr>
          <p:cNvPr id="12" name="椭圆 11"/>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panose="020F0502020204030204"/>
              <a:ea typeface="幼圆" panose="02010509060101010101" charset="-122"/>
            </a:endParaRPr>
          </a:p>
        </p:txBody>
      </p:sp>
      <p:sp>
        <p:nvSpPr>
          <p:cNvPr id="13" name="椭圆 12"/>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latin typeface="Calibri" panose="020F0502020204030204"/>
              <a:ea typeface="幼圆" panose="02010509060101010101" charset="-122"/>
            </a:endParaRPr>
          </a:p>
        </p:txBody>
      </p:sp>
      <p:sp>
        <p:nvSpPr>
          <p:cNvPr id="14" name="等腰三角形 13"/>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sp>
        <p:nvSpPr>
          <p:cNvPr id="15" name="等腰三角形 14"/>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latin typeface="Calibri" panose="020F0502020204030204"/>
              <a:ea typeface="幼圆" panose="02010509060101010101" charset="-122"/>
            </a:endParaRPr>
          </a:p>
        </p:txBody>
      </p:sp>
      <p:cxnSp>
        <p:nvCxnSpPr>
          <p:cNvPr id="16"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1008380" y="3118766"/>
            <a:ext cx="10158469" cy="40440"/>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sp>
        <p:nvSpPr>
          <p:cNvPr id="3" name="Oval 34"/>
          <p:cNvSpPr/>
          <p:nvPr/>
        </p:nvSpPr>
        <p:spPr>
          <a:xfrm>
            <a:off x="3016216" y="2985315"/>
            <a:ext cx="268924" cy="266903"/>
          </a:xfrm>
          <a:prstGeom prst="ellipse">
            <a:avLst/>
          </a:prstGeom>
          <a:solidFill>
            <a:srgbClr val="FFFFFF"/>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4" name="Oval 34"/>
          <p:cNvSpPr/>
          <p:nvPr/>
        </p:nvSpPr>
        <p:spPr>
          <a:xfrm>
            <a:off x="5937988" y="2985315"/>
            <a:ext cx="268925" cy="266903"/>
          </a:xfrm>
          <a:prstGeom prst="ellipse">
            <a:avLst/>
          </a:prstGeom>
          <a:solidFill>
            <a:srgbClr val="FFFFFF"/>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5" name="Oval 34"/>
          <p:cNvSpPr/>
          <p:nvPr/>
        </p:nvSpPr>
        <p:spPr>
          <a:xfrm>
            <a:off x="8890090" y="2985315"/>
            <a:ext cx="266903" cy="266903"/>
          </a:xfrm>
          <a:prstGeom prst="ellipse">
            <a:avLst/>
          </a:prstGeom>
          <a:solidFill>
            <a:srgbClr val="FFFFFF"/>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cxnSp>
        <p:nvCxnSpPr>
          <p:cNvPr id="6" name="Straight Connector 32"/>
          <p:cNvCxnSpPr/>
          <p:nvPr/>
        </p:nvCxnSpPr>
        <p:spPr>
          <a:xfrm flipV="1">
            <a:off x="3155731" y="3118767"/>
            <a:ext cx="0" cy="766335"/>
          </a:xfrm>
          <a:prstGeom prst="line">
            <a:avLst/>
          </a:prstGeom>
          <a:ln w="19050">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32"/>
          <p:cNvCxnSpPr/>
          <p:nvPr/>
        </p:nvCxnSpPr>
        <p:spPr>
          <a:xfrm flipV="1">
            <a:off x="6071439" y="3118767"/>
            <a:ext cx="0" cy="766335"/>
          </a:xfrm>
          <a:prstGeom prst="line">
            <a:avLst/>
          </a:prstGeom>
          <a:ln w="19050">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8" name="Straight Connector 32"/>
          <p:cNvCxnSpPr/>
          <p:nvPr/>
        </p:nvCxnSpPr>
        <p:spPr>
          <a:xfrm flipV="1">
            <a:off x="9025564" y="3118767"/>
            <a:ext cx="0" cy="766335"/>
          </a:xfrm>
          <a:prstGeom prst="line">
            <a:avLst/>
          </a:prstGeom>
          <a:ln w="19050">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9" name="圆角矩形 8"/>
          <p:cNvSpPr/>
          <p:nvPr/>
        </p:nvSpPr>
        <p:spPr>
          <a:xfrm>
            <a:off x="2122805" y="4020820"/>
            <a:ext cx="2056130" cy="58102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rgbClr val="FFFFFF"/>
                </a:solidFill>
                <a:latin typeface="微软雅黑" panose="020B0503020204020204" pitchFamily="34" charset="-122"/>
                <a:ea typeface="微软雅黑" panose="020B0503020204020204" pitchFamily="34" charset="-122"/>
              </a:rPr>
              <a:t>技术容易实现，可靠性高</a:t>
            </a:r>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10" name="圆角矩形 9"/>
          <p:cNvSpPr/>
          <p:nvPr/>
        </p:nvSpPr>
        <p:spPr>
          <a:xfrm>
            <a:off x="5044268" y="4020573"/>
            <a:ext cx="2054341" cy="43877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defRPr/>
            </a:pPr>
            <a:r>
              <a:rPr lang="zh-CN" altLang="en-US" dirty="0">
                <a:solidFill>
                  <a:srgbClr val="FFFFFF"/>
                </a:solidFill>
                <a:latin typeface="微软雅黑" panose="020B0503020204020204" pitchFamily="34" charset="-122"/>
                <a:ea typeface="微软雅黑" panose="020B0503020204020204" pitchFamily="34" charset="-122"/>
                <a:sym typeface="+mn-ea"/>
              </a:rPr>
              <a:t>运算规则简单</a:t>
            </a:r>
            <a:endParaRPr lang="zh-CN" altLang="en-US" dirty="0">
              <a:solidFill>
                <a:srgbClr val="FFFFFF"/>
              </a:solidFill>
              <a:latin typeface="微软雅黑" panose="020B0503020204020204" pitchFamily="34" charset="-122"/>
              <a:ea typeface="微软雅黑" panose="020B0503020204020204" pitchFamily="34" charset="-122"/>
              <a:sym typeface="+mn-ea"/>
            </a:endParaRPr>
          </a:p>
        </p:txBody>
      </p:sp>
      <p:sp>
        <p:nvSpPr>
          <p:cNvPr id="11" name="圆角矩形 10"/>
          <p:cNvSpPr/>
          <p:nvPr/>
        </p:nvSpPr>
        <p:spPr>
          <a:xfrm>
            <a:off x="7966042" y="4020573"/>
            <a:ext cx="2054341" cy="438772"/>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dirty="0">
                <a:solidFill>
                  <a:srgbClr val="FFFFFF"/>
                </a:solidFill>
                <a:latin typeface="微软雅黑" panose="020B0503020204020204" pitchFamily="34" charset="-122"/>
                <a:ea typeface="微软雅黑" panose="020B0503020204020204" pitchFamily="34" charset="-122"/>
              </a:rPr>
              <a:t>与逻辑量相对应</a:t>
            </a:r>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2138372" y="4542245"/>
            <a:ext cx="2056362" cy="2047875"/>
          </a:xfrm>
          <a:prstGeom prst="rect">
            <a:avLst/>
          </a:prstGeom>
          <a:noFill/>
        </p:spPr>
        <p:txBody>
          <a:bodyPr>
            <a:spAutoFit/>
          </a:bodyPr>
          <a:lstStyle/>
          <a:p>
            <a:pPr algn="just">
              <a:lnSpc>
                <a:spcPct val="130000"/>
              </a:lnSpc>
              <a:defRPr/>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用双稳态电路表示二进制数字0和1是很容易的事情，且二进制中只使用0和1两个数字，传输和处理时不易出错，因而可以保障计算机具有很高的可靠性。</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5044268" y="4542245"/>
            <a:ext cx="2054341" cy="2011045"/>
          </a:xfrm>
          <a:prstGeom prst="rect">
            <a:avLst/>
          </a:prstGeom>
          <a:noFill/>
        </p:spPr>
        <p:txBody>
          <a:bodyPr>
            <a:spAutoFit/>
          </a:bodyPr>
          <a:lstStyle/>
          <a:p>
            <a:pPr>
              <a:lnSpc>
                <a:spcPct val="130000"/>
              </a:lnSpc>
              <a:defRPr/>
            </a:pPr>
            <a:r>
              <a:rPr lang="zh-CN" altLang="en-US" sz="1600" dirty="0">
                <a:solidFill>
                  <a:schemeClr val="bg2">
                    <a:lumMod val="25000"/>
                  </a:schemeClr>
                </a:solidFill>
                <a:latin typeface="微软雅黑" panose="020B0503020204020204" pitchFamily="34" charset="-122"/>
                <a:ea typeface="微软雅黑" panose="020B0503020204020204" pitchFamily="34" charset="-122"/>
              </a:rPr>
              <a:t>与十进制数相比，二进制数的运算规则要简单得多，这不仅可以使运算器的结构得到简化，而且有利于提高运算速度</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7996371" y="4542245"/>
            <a:ext cx="2056363" cy="1691005"/>
          </a:xfrm>
          <a:prstGeom prst="rect">
            <a:avLst/>
          </a:prstGeom>
          <a:noFill/>
        </p:spPr>
        <p:txBody>
          <a:bodyPr>
            <a:spAutoFit/>
          </a:bodyPr>
          <a:lstStyle/>
          <a:p>
            <a:pPr algn="just">
              <a:lnSpc>
                <a:spcPct val="130000"/>
              </a:lnSpc>
              <a:defRPr/>
            </a:pPr>
            <a:r>
              <a:rPr lang="zh-CN" altLang="en-US" sz="1600" dirty="0">
                <a:solidFill>
                  <a:schemeClr val="bg2">
                    <a:lumMod val="25000"/>
                  </a:schemeClr>
                </a:solidFill>
                <a:latin typeface="微软雅黑" panose="020B0503020204020204" pitchFamily="34" charset="-122"/>
                <a:ea typeface="微软雅黑" panose="020B0503020204020204" pitchFamily="34" charset="-122"/>
              </a:rPr>
              <a:t>二进制数0和1正好与逻辑量“真”和“假”相对应，因此用二进制数表示二值逻辑显得十分自然。</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15" name="Sev01"/>
          <p:cNvSpPr>
            <a:spLocks noChangeAspect="1"/>
          </p:cNvSpPr>
          <p:nvPr/>
        </p:nvSpPr>
        <p:spPr>
          <a:xfrm>
            <a:off x="8661606" y="2182586"/>
            <a:ext cx="663212" cy="663212"/>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l">
              <a:defRPr/>
            </a:pPr>
            <a:r>
              <a:rPr lang="en-US" sz="40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FontAwesome" pitchFamily="2" charset="0"/>
              </a:rPr>
              <a:t>3</a:t>
            </a:r>
            <a:endParaRPr lang="en-US" sz="4000" dirty="0">
              <a:solidFill>
                <a:schemeClr val="bg1"/>
              </a:solidFill>
              <a:latin typeface="FontAwesome" pitchFamily="2" charset="0"/>
            </a:endParaRPr>
          </a:p>
        </p:txBody>
      </p:sp>
      <p:sp>
        <p:nvSpPr>
          <p:cNvPr id="17" name="Sev01"/>
          <p:cNvSpPr>
            <a:spLocks noChangeAspect="1"/>
          </p:cNvSpPr>
          <p:nvPr/>
        </p:nvSpPr>
        <p:spPr>
          <a:xfrm>
            <a:off x="2824127" y="2182586"/>
            <a:ext cx="661191" cy="663212"/>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bodyPr>
          <a:lstStyle/>
          <a:p>
            <a:pPr algn="l">
              <a:defRPr/>
            </a:pPr>
            <a:r>
              <a:rPr lang="en-US" sz="40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FontAwesome" pitchFamily="2" charset="0"/>
              </a:rPr>
              <a:t>1</a:t>
            </a:r>
            <a:endParaRPr lang="en-US" sz="40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FontAwesome" pitchFamily="2" charset="0"/>
            </a:endParaRPr>
          </a:p>
        </p:txBody>
      </p:sp>
      <p:sp>
        <p:nvSpPr>
          <p:cNvPr id="19" name="Sev01"/>
          <p:cNvSpPr>
            <a:spLocks noChangeAspect="1"/>
          </p:cNvSpPr>
          <p:nvPr/>
        </p:nvSpPr>
        <p:spPr>
          <a:xfrm>
            <a:off x="5741855" y="2182586"/>
            <a:ext cx="663212" cy="663212"/>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l">
              <a:defRPr/>
            </a:pPr>
            <a:r>
              <a:rPr lang="en-US" sz="400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FontAwesome" pitchFamily="2" charset="0"/>
              </a:rPr>
              <a:t>2</a:t>
            </a:r>
            <a:endParaRPr lang="en-US" sz="4000" dirty="0">
              <a:solidFill>
                <a:schemeClr val="bg1"/>
              </a:solidFill>
              <a:latin typeface="FontAwesome" pitchFamily="2" charset="0"/>
            </a:endParaRPr>
          </a:p>
        </p:txBody>
      </p:sp>
      <p:sp>
        <p:nvSpPr>
          <p:cNvPr id="21" name="文本框 20"/>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计算机为什么要使用二进制？</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2" name="任意多边形 21"/>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23" name="图片 2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25" name="灯片编号占位符 24"/>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ppt_x"/>
                                          </p:val>
                                        </p:tav>
                                        <p:tav tm="100000">
                                          <p:val>
                                            <p:strVal val="#ppt_x"/>
                                          </p:val>
                                        </p:tav>
                                      </p:tavLst>
                                    </p:anim>
                                    <p:anim calcmode="lin" valueType="num">
                                      <p:cBhvr additive="base">
                                        <p:cTn id="2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ppt_x"/>
                                          </p:val>
                                        </p:tav>
                                        <p:tav tm="100000">
                                          <p:val>
                                            <p:strVal val="#ppt_x"/>
                                          </p:val>
                                        </p:tav>
                                      </p:tavLst>
                                    </p:anim>
                                    <p:anim calcmode="lin" valueType="num">
                                      <p:cBhvr additive="base">
                                        <p:cTn id="30" dur="500" fill="hold"/>
                                        <p:tgtEl>
                                          <p:spTgt spid="4"/>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additive="base">
                                        <p:cTn id="33" dur="500" fill="hold"/>
                                        <p:tgtEl>
                                          <p:spTgt spid="7"/>
                                        </p:tgtEl>
                                        <p:attrNameLst>
                                          <p:attrName>ppt_x</p:attrName>
                                        </p:attrNameLst>
                                      </p:cBhvr>
                                      <p:tavLst>
                                        <p:tav tm="0">
                                          <p:val>
                                            <p:strVal val="#ppt_x"/>
                                          </p:val>
                                        </p:tav>
                                        <p:tav tm="100000">
                                          <p:val>
                                            <p:strVal val="#ppt_x"/>
                                          </p:val>
                                        </p:tav>
                                      </p:tavLst>
                                    </p:anim>
                                    <p:anim calcmode="lin" valueType="num">
                                      <p:cBhvr additive="base">
                                        <p:cTn id="34" dur="500" fill="hold"/>
                                        <p:tgtEl>
                                          <p:spTgt spid="7"/>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fill="hold"/>
                                        <p:tgtEl>
                                          <p:spTgt spid="10"/>
                                        </p:tgtEl>
                                        <p:attrNameLst>
                                          <p:attrName>ppt_x</p:attrName>
                                        </p:attrNameLst>
                                      </p:cBhvr>
                                      <p:tavLst>
                                        <p:tav tm="0">
                                          <p:val>
                                            <p:strVal val="#ppt_x"/>
                                          </p:val>
                                        </p:tav>
                                        <p:tav tm="100000">
                                          <p:val>
                                            <p:strVal val="#ppt_x"/>
                                          </p:val>
                                        </p:tav>
                                      </p:tavLst>
                                    </p:anim>
                                    <p:anim calcmode="lin" valueType="num">
                                      <p:cBhvr additive="base">
                                        <p:cTn id="38" dur="500" fill="hold"/>
                                        <p:tgtEl>
                                          <p:spTgt spid="1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anim calcmode="lin" valueType="num">
                                      <p:cBhvr additive="base">
                                        <p:cTn id="41" dur="500" fill="hold"/>
                                        <p:tgtEl>
                                          <p:spTgt spid="13"/>
                                        </p:tgtEl>
                                        <p:attrNameLst>
                                          <p:attrName>ppt_x</p:attrName>
                                        </p:attrNameLst>
                                      </p:cBhvr>
                                      <p:tavLst>
                                        <p:tav tm="0">
                                          <p:val>
                                            <p:strVal val="#ppt_x"/>
                                          </p:val>
                                        </p:tav>
                                        <p:tav tm="100000">
                                          <p:val>
                                            <p:strVal val="#ppt_x"/>
                                          </p:val>
                                        </p:tav>
                                      </p:tavLst>
                                    </p:anim>
                                    <p:anim calcmode="lin" valueType="num">
                                      <p:cBhvr additive="base">
                                        <p:cTn id="42" dur="500" fill="hold"/>
                                        <p:tgtEl>
                                          <p:spTgt spid="13"/>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 calcmode="lin" valueType="num">
                                      <p:cBhvr additive="base">
                                        <p:cTn id="45" dur="500" fill="hold"/>
                                        <p:tgtEl>
                                          <p:spTgt spid="19"/>
                                        </p:tgtEl>
                                        <p:attrNameLst>
                                          <p:attrName>ppt_x</p:attrName>
                                        </p:attrNameLst>
                                      </p:cBhvr>
                                      <p:tavLst>
                                        <p:tav tm="0">
                                          <p:val>
                                            <p:strVal val="#ppt_x"/>
                                          </p:val>
                                        </p:tav>
                                        <p:tav tm="100000">
                                          <p:val>
                                            <p:strVal val="#ppt_x"/>
                                          </p:val>
                                        </p:tav>
                                      </p:tavLst>
                                    </p:anim>
                                    <p:anim calcmode="lin" valueType="num">
                                      <p:cBhvr additive="base">
                                        <p:cTn id="4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5"/>
                                        </p:tgtEl>
                                        <p:attrNameLst>
                                          <p:attrName>style.visibility</p:attrName>
                                        </p:attrNameLst>
                                      </p:cBhvr>
                                      <p:to>
                                        <p:strVal val="visible"/>
                                      </p:to>
                                    </p:set>
                                    <p:anim calcmode="lin" valueType="num">
                                      <p:cBhvr additive="base">
                                        <p:cTn id="51" dur="500" fill="hold"/>
                                        <p:tgtEl>
                                          <p:spTgt spid="5"/>
                                        </p:tgtEl>
                                        <p:attrNameLst>
                                          <p:attrName>ppt_x</p:attrName>
                                        </p:attrNameLst>
                                      </p:cBhvr>
                                      <p:tavLst>
                                        <p:tav tm="0">
                                          <p:val>
                                            <p:strVal val="#ppt_x"/>
                                          </p:val>
                                        </p:tav>
                                        <p:tav tm="100000">
                                          <p:val>
                                            <p:strVal val="#ppt_x"/>
                                          </p:val>
                                        </p:tav>
                                      </p:tavLst>
                                    </p:anim>
                                    <p:anim calcmode="lin" valueType="num">
                                      <p:cBhvr additive="base">
                                        <p:cTn id="52" dur="500" fill="hold"/>
                                        <p:tgtEl>
                                          <p:spTgt spid="5"/>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8"/>
                                        </p:tgtEl>
                                        <p:attrNameLst>
                                          <p:attrName>style.visibility</p:attrName>
                                        </p:attrNameLst>
                                      </p:cBhvr>
                                      <p:to>
                                        <p:strVal val="visible"/>
                                      </p:to>
                                    </p:set>
                                    <p:anim calcmode="lin" valueType="num">
                                      <p:cBhvr additive="base">
                                        <p:cTn id="55" dur="500" fill="hold"/>
                                        <p:tgtEl>
                                          <p:spTgt spid="8"/>
                                        </p:tgtEl>
                                        <p:attrNameLst>
                                          <p:attrName>ppt_x</p:attrName>
                                        </p:attrNameLst>
                                      </p:cBhvr>
                                      <p:tavLst>
                                        <p:tav tm="0">
                                          <p:val>
                                            <p:strVal val="#ppt_x"/>
                                          </p:val>
                                        </p:tav>
                                        <p:tav tm="100000">
                                          <p:val>
                                            <p:strVal val="#ppt_x"/>
                                          </p:val>
                                        </p:tav>
                                      </p:tavLst>
                                    </p:anim>
                                    <p:anim calcmode="lin" valueType="num">
                                      <p:cBhvr additive="base">
                                        <p:cTn id="56" dur="500" fill="hold"/>
                                        <p:tgtEl>
                                          <p:spTgt spid="8"/>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cBhvr additive="base">
                                        <p:cTn id="59" dur="500" fill="hold"/>
                                        <p:tgtEl>
                                          <p:spTgt spid="11"/>
                                        </p:tgtEl>
                                        <p:attrNameLst>
                                          <p:attrName>ppt_x</p:attrName>
                                        </p:attrNameLst>
                                      </p:cBhvr>
                                      <p:tavLst>
                                        <p:tav tm="0">
                                          <p:val>
                                            <p:strVal val="#ppt_x"/>
                                          </p:val>
                                        </p:tav>
                                        <p:tav tm="100000">
                                          <p:val>
                                            <p:strVal val="#ppt_x"/>
                                          </p:val>
                                        </p:tav>
                                      </p:tavLst>
                                    </p:anim>
                                    <p:anim calcmode="lin" valueType="num">
                                      <p:cBhvr additive="base">
                                        <p:cTn id="60" dur="500" fill="hold"/>
                                        <p:tgtEl>
                                          <p:spTgt spid="11"/>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anim calcmode="lin" valueType="num">
                                      <p:cBhvr additive="base">
                                        <p:cTn id="63" dur="500" fill="hold"/>
                                        <p:tgtEl>
                                          <p:spTgt spid="14"/>
                                        </p:tgtEl>
                                        <p:attrNameLst>
                                          <p:attrName>ppt_x</p:attrName>
                                        </p:attrNameLst>
                                      </p:cBhvr>
                                      <p:tavLst>
                                        <p:tav tm="0">
                                          <p:val>
                                            <p:strVal val="#ppt_x"/>
                                          </p:val>
                                        </p:tav>
                                        <p:tav tm="100000">
                                          <p:val>
                                            <p:strVal val="#ppt_x"/>
                                          </p:val>
                                        </p:tav>
                                      </p:tavLst>
                                    </p:anim>
                                    <p:anim calcmode="lin" valueType="num">
                                      <p:cBhvr additive="base">
                                        <p:cTn id="64" dur="500" fill="hold"/>
                                        <p:tgtEl>
                                          <p:spTgt spid="14"/>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500" fill="hold"/>
                                        <p:tgtEl>
                                          <p:spTgt spid="15"/>
                                        </p:tgtEl>
                                        <p:attrNameLst>
                                          <p:attrName>ppt_x</p:attrName>
                                        </p:attrNameLst>
                                      </p:cBhvr>
                                      <p:tavLst>
                                        <p:tav tm="0">
                                          <p:val>
                                            <p:strVal val="#ppt_x"/>
                                          </p:val>
                                        </p:tav>
                                        <p:tav tm="100000">
                                          <p:val>
                                            <p:strVal val="#ppt_x"/>
                                          </p:val>
                                        </p:tav>
                                      </p:tavLst>
                                    </p:anim>
                                    <p:anim calcmode="lin" valueType="num">
                                      <p:cBhvr additive="base">
                                        <p:cTn id="6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12" grpId="0"/>
      <p:bldP spid="17" grpId="0" animBg="1"/>
      <p:bldP spid="3" grpId="1" animBg="1"/>
      <p:bldP spid="9" grpId="1" animBg="1"/>
      <p:bldP spid="12" grpId="1"/>
      <p:bldP spid="17" grpId="1" animBg="1"/>
      <p:bldP spid="4" grpId="0" animBg="1"/>
      <p:bldP spid="10" grpId="0" animBg="1"/>
      <p:bldP spid="13" grpId="0"/>
      <p:bldP spid="19" grpId="0" animBg="1"/>
      <p:bldP spid="4" grpId="1" animBg="1"/>
      <p:bldP spid="10" grpId="1" animBg="1"/>
      <p:bldP spid="13" grpId="1"/>
      <p:bldP spid="19" grpId="1" animBg="1"/>
      <p:bldP spid="5" grpId="0" animBg="1"/>
      <p:bldP spid="11" grpId="0" animBg="1"/>
      <p:bldP spid="14" grpId="0"/>
      <p:bldP spid="15" grpId="0" animBg="1"/>
      <p:bldP spid="5" grpId="1" animBg="1"/>
      <p:bldP spid="11" grpId="1" animBg="1"/>
      <p:bldP spid="14" grpId="1"/>
      <p:bldP spid="15"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1384300" y="1017905"/>
            <a:ext cx="9583420" cy="922020"/>
          </a:xfrm>
          <a:prstGeom prst="rect">
            <a:avLst/>
          </a:prstGeom>
          <a:noFill/>
        </p:spPr>
        <p:txBody>
          <a:bodyPr wrap="square">
            <a:spAutoFit/>
          </a:bodyPr>
          <a:lstStyle/>
          <a:p>
            <a:pPr algn="l">
              <a:lnSpc>
                <a:spcPct val="150000"/>
              </a:lnSpc>
              <a:defRPr/>
            </a:pPr>
            <a:r>
              <a:rPr lang="zh-CN" altLang="en-US" sz="2000" b="1" dirty="0">
                <a:solidFill>
                  <a:schemeClr val="bg2">
                    <a:lumMod val="25000"/>
                  </a:schemeClr>
                </a:solidFill>
                <a:latin typeface="微软雅黑" panose="020B0503020204020204" pitchFamily="34" charset="-122"/>
                <a:ea typeface="微软雅黑" panose="020B0503020204020204" pitchFamily="34" charset="-122"/>
              </a:rPr>
              <a:t>位运算</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是指在</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{0,1}</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上定义的布尔代数进行的</a:t>
            </a:r>
            <a:r>
              <a:rPr lang="zh-CN" altLang="en-US" sz="2000" b="1" dirty="0">
                <a:solidFill>
                  <a:schemeClr val="bg2">
                    <a:lumMod val="25000"/>
                  </a:schemeClr>
                </a:solidFill>
                <a:latin typeface="微软雅黑" panose="020B0503020204020204" pitchFamily="34" charset="-122"/>
                <a:ea typeface="微软雅黑" panose="020B0503020204020204" pitchFamily="34" charset="-122"/>
              </a:rPr>
              <a:t>位向量</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的运算，有</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&amp;</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&lt;&lt;</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&gt;&gt;</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等操作。</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a:p>
            <a:pPr algn="l">
              <a:lnSpc>
                <a:spcPct val="150000"/>
              </a:lnSpc>
              <a:defRPr/>
            </a:pPr>
            <a:r>
              <a:rPr lang="zh-CN" altLang="en-US" sz="1600" dirty="0">
                <a:solidFill>
                  <a:schemeClr val="bg2">
                    <a:lumMod val="25000"/>
                  </a:schemeClr>
                </a:solidFill>
                <a:latin typeface="微软雅黑" panose="020B0503020204020204" pitchFamily="34" charset="-122"/>
                <a:ea typeface="微软雅黑" panose="020B0503020204020204" pitchFamily="34" charset="-122"/>
              </a:rPr>
              <a:t>（位向量：固定长度为</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w</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，只由</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0</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和</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1</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组成的向量）</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8" name="文本框 27"/>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比特级别的操作</a:t>
            </a:r>
            <a:r>
              <a:rPr lang="en-US" altLang="zh-CN" sz="2400" dirty="0">
                <a:solidFill>
                  <a:schemeClr val="bg2">
                    <a:lumMod val="25000"/>
                  </a:schemeClr>
                </a:solidFill>
                <a:latin typeface="方正兰亭粗黑_GBK" panose="02000000000000000000" pitchFamily="2" charset="-122"/>
                <a:ea typeface="方正兰亭粗黑_GBK" panose="02000000000000000000" pitchFamily="2" charset="-122"/>
              </a:rPr>
              <a:t>——</a:t>
            </a:r>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位运算</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9" name="任意多边形 2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4" name="文本框 3"/>
          <p:cNvSpPr txBox="1"/>
          <p:nvPr/>
        </p:nvSpPr>
        <p:spPr>
          <a:xfrm>
            <a:off x="1553210" y="2047240"/>
            <a:ext cx="8145780" cy="5361940"/>
          </a:xfrm>
          <a:prstGeom prst="rect">
            <a:avLst/>
          </a:prstGeom>
          <a:noFill/>
        </p:spPr>
        <p:txBody>
          <a:bodyPr wrap="square" rtlCol="0">
            <a:spAutoFit/>
          </a:bodyPr>
          <a:p>
            <a:pPr>
              <a:lnSpc>
                <a:spcPct val="130000"/>
              </a:lnSpc>
            </a:pPr>
            <a:r>
              <a:rPr lang="zh-CN" altLang="en-US">
                <a:latin typeface="微软雅黑" panose="020B0503020204020204" pitchFamily="34" charset="-122"/>
                <a:ea typeface="微软雅黑" panose="020B0503020204020204" pitchFamily="34" charset="-122"/>
                <a:cs typeface="微软雅黑" panose="020B0503020204020204" pitchFamily="34" charset="-122"/>
              </a:rPr>
              <a:t>注：</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en-US" altLang="zh-CN">
                <a:latin typeface="微软雅黑" panose="020B0503020204020204" pitchFamily="34" charset="-122"/>
                <a:ea typeface="微软雅黑" panose="020B0503020204020204" pitchFamily="34" charset="-122"/>
                <a:cs typeface="微软雅黑" panose="020B0503020204020204" pitchFamily="34" charset="-122"/>
              </a:rPr>
              <a:t>1. </a:t>
            </a:r>
            <a:r>
              <a:rPr lang="zh-CN" altLang="en-US">
                <a:latin typeface="微软雅黑" panose="020B0503020204020204" pitchFamily="34" charset="-122"/>
                <a:ea typeface="微软雅黑" panose="020B0503020204020204" pitchFamily="34" charset="-122"/>
                <a:cs typeface="微软雅黑" panose="020B0503020204020204" pitchFamily="34" charset="-122"/>
              </a:rPr>
              <a:t>位运算与逻辑运算符</a:t>
            </a:r>
            <a:r>
              <a:rPr lang="en-US" altLang="zh-CN">
                <a:latin typeface="微软雅黑" panose="020B0503020204020204" pitchFamily="34" charset="-122"/>
                <a:ea typeface="微软雅黑" panose="020B0503020204020204" pitchFamily="34" charset="-122"/>
                <a:cs typeface="微软雅黑" panose="020B0503020204020204" pitchFamily="34" charset="-122"/>
              </a:rPr>
              <a:t>(&amp;&amp;,||,!)</a:t>
            </a:r>
            <a:r>
              <a:rPr lang="zh-CN" altLang="en-US">
                <a:latin typeface="微软雅黑" panose="020B0503020204020204" pitchFamily="34" charset="-122"/>
                <a:ea typeface="微软雅黑" panose="020B0503020204020204" pitchFamily="34" charset="-122"/>
                <a:cs typeface="微软雅黑" panose="020B0503020204020204" pitchFamily="34" charset="-122"/>
              </a:rPr>
              <a:t>是完全不同的概念，不要混淆</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en-US" altLang="zh-CN">
                <a:latin typeface="微软雅黑" panose="020B0503020204020204" pitchFamily="34" charset="-122"/>
                <a:ea typeface="微软雅黑" panose="020B0503020204020204" pitchFamily="34" charset="-122"/>
                <a:cs typeface="微软雅黑" panose="020B0503020204020204" pitchFamily="34" charset="-122"/>
              </a:rPr>
              <a:t>2. </a:t>
            </a:r>
            <a:r>
              <a:rPr lang="zh-CN" altLang="en-US">
                <a:latin typeface="微软雅黑" panose="020B0503020204020204" pitchFamily="34" charset="-122"/>
                <a:ea typeface="微软雅黑" panose="020B0503020204020204" pitchFamily="34" charset="-122"/>
                <a:cs typeface="微软雅黑" panose="020B0503020204020204" pitchFamily="34" charset="-122"/>
              </a:rPr>
              <a:t>位运算可与集合的运算相对应</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en-US" altLang="zh-CN">
                <a:latin typeface="微软雅黑" panose="020B0503020204020204" pitchFamily="34" charset="-122"/>
                <a:ea typeface="微软雅黑" panose="020B0503020204020204" pitchFamily="34" charset="-122"/>
                <a:cs typeface="微软雅黑" panose="020B0503020204020204" pitchFamily="34" charset="-122"/>
              </a:rPr>
              <a:t>3. </a:t>
            </a:r>
            <a:r>
              <a:rPr lang="zh-CN" altLang="en-US">
                <a:latin typeface="微软雅黑" panose="020B0503020204020204" pitchFamily="34" charset="-122"/>
                <a:ea typeface="微软雅黑" panose="020B0503020204020204" pitchFamily="34" charset="-122"/>
                <a:cs typeface="微软雅黑" panose="020B0503020204020204" pitchFamily="34" charset="-122"/>
              </a:rPr>
              <a:t>进行右移和左移时，移动的位数应</a:t>
            </a:r>
            <a:r>
              <a:rPr lang="en-US" altLang="zh-CN">
                <a:latin typeface="微软雅黑" panose="020B0503020204020204" pitchFamily="34" charset="-122"/>
                <a:ea typeface="微软雅黑" panose="020B0503020204020204" pitchFamily="34" charset="-122"/>
                <a:cs typeface="微软雅黑" panose="020B0503020204020204" pitchFamily="34" charset="-122"/>
              </a:rPr>
              <a:t>&gt;=0 </a:t>
            </a:r>
            <a:r>
              <a:rPr lang="zh-CN" altLang="en-US">
                <a:latin typeface="微软雅黑" panose="020B0503020204020204" pitchFamily="34" charset="-122"/>
                <a:ea typeface="微软雅黑" panose="020B0503020204020204" pitchFamily="34" charset="-122"/>
                <a:cs typeface="微软雅黑" panose="020B0503020204020204" pitchFamily="34" charset="-122"/>
              </a:rPr>
              <a:t>且 </a:t>
            </a:r>
            <a:r>
              <a:rPr lang="en-US" altLang="zh-CN">
                <a:latin typeface="微软雅黑" panose="020B0503020204020204" pitchFamily="34" charset="-122"/>
                <a:ea typeface="微软雅黑" panose="020B0503020204020204" pitchFamily="34" charset="-122"/>
                <a:cs typeface="微软雅黑" panose="020B0503020204020204" pitchFamily="34" charset="-122"/>
              </a:rPr>
              <a:t>&lt;w</a:t>
            </a:r>
            <a:r>
              <a:rPr lang="zh-CN" altLang="en-US">
                <a:latin typeface="微软雅黑" panose="020B0503020204020204" pitchFamily="34" charset="-122"/>
                <a:ea typeface="微软雅黑" panose="020B0503020204020204" pitchFamily="34" charset="-122"/>
                <a:cs typeface="微软雅黑" panose="020B0503020204020204" pitchFamily="34" charset="-122"/>
              </a:rPr>
              <a:t>，以免造成未知错误</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en-US" altLang="zh-CN">
                <a:latin typeface="微软雅黑" panose="020B0503020204020204" pitchFamily="34" charset="-122"/>
                <a:ea typeface="微软雅黑" panose="020B0503020204020204" pitchFamily="34" charset="-122"/>
                <a:cs typeface="微软雅黑" panose="020B0503020204020204" pitchFamily="34" charset="-122"/>
              </a:rPr>
              <a:t>4. </a:t>
            </a:r>
            <a:r>
              <a:rPr lang="zh-CN" altLang="en-US">
                <a:latin typeface="微软雅黑" panose="020B0503020204020204" pitchFamily="34" charset="-122"/>
                <a:ea typeface="微软雅黑" panose="020B0503020204020204" pitchFamily="34" charset="-122"/>
                <a:cs typeface="微软雅黑" panose="020B0503020204020204" pitchFamily="34" charset="-122"/>
              </a:rPr>
              <a:t>位运算有以下规律：</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en-US" altLang="zh-CN">
                <a:latin typeface="微软雅黑" panose="020B0503020204020204" pitchFamily="34" charset="-122"/>
                <a:ea typeface="微软雅黑" panose="020B0503020204020204" pitchFamily="34" charset="-122"/>
                <a:cs typeface="微软雅黑" panose="020B0503020204020204" pitchFamily="34" charset="-122"/>
              </a:rPr>
              <a:t>	1</a:t>
            </a:r>
            <a:r>
              <a:rPr lang="zh-CN" altLang="en-US">
                <a:latin typeface="微软雅黑" panose="020B0503020204020204" pitchFamily="34" charset="-122"/>
                <a:ea typeface="微软雅黑" panose="020B0503020204020204" pitchFamily="34" charset="-122"/>
                <a:cs typeface="微软雅黑" panose="020B0503020204020204" pitchFamily="34" charset="-122"/>
              </a:rPr>
              <a:t>）</a:t>
            </a:r>
            <a:r>
              <a:rPr lang="en-US" altLang="zh-CN">
                <a:latin typeface="微软雅黑" panose="020B0503020204020204" pitchFamily="34" charset="-122"/>
                <a:ea typeface="微软雅黑" panose="020B0503020204020204" pitchFamily="34" charset="-122"/>
                <a:cs typeface="微软雅黑" panose="020B0503020204020204" pitchFamily="34" charset="-122"/>
              </a:rPr>
              <a:t>&amp;,|,^</a:t>
            </a:r>
            <a:r>
              <a:rPr lang="zh-CN" altLang="en-US">
                <a:latin typeface="微软雅黑" panose="020B0503020204020204" pitchFamily="34" charset="-122"/>
                <a:ea typeface="微软雅黑" panose="020B0503020204020204" pitchFamily="34" charset="-122"/>
                <a:cs typeface="微软雅黑" panose="020B0503020204020204" pitchFamily="34" charset="-122"/>
              </a:rPr>
              <a:t>均满足交换律和结合律</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en-US" altLang="zh-CN">
                <a:latin typeface="微软雅黑" panose="020B0503020204020204" pitchFamily="34" charset="-122"/>
                <a:ea typeface="微软雅黑" panose="020B0503020204020204" pitchFamily="34" charset="-122"/>
                <a:cs typeface="微软雅黑" panose="020B0503020204020204" pitchFamily="34" charset="-122"/>
              </a:rPr>
              <a:t>	2</a:t>
            </a:r>
            <a:r>
              <a:rPr lang="zh-CN" altLang="en-US">
                <a:latin typeface="微软雅黑" panose="020B0503020204020204" pitchFamily="34" charset="-122"/>
                <a:ea typeface="微软雅黑" panose="020B0503020204020204" pitchFamily="34" charset="-122"/>
                <a:cs typeface="微软雅黑" panose="020B0503020204020204" pitchFamily="34" charset="-122"/>
              </a:rPr>
              <a:t>）</a:t>
            </a:r>
            <a:r>
              <a:rPr lang="en-US" altLang="zh-CN">
                <a:latin typeface="微软雅黑" panose="020B0503020204020204" pitchFamily="34" charset="-122"/>
                <a:ea typeface="微软雅黑" panose="020B0503020204020204" pitchFamily="34" charset="-122"/>
                <a:cs typeface="微软雅黑" panose="020B0503020204020204" pitchFamily="34" charset="-122"/>
              </a:rPr>
              <a:t>&amp;</a:t>
            </a:r>
            <a:r>
              <a:rPr lang="zh-CN" altLang="en-US">
                <a:latin typeface="微软雅黑" panose="020B0503020204020204" pitchFamily="34" charset="-122"/>
                <a:ea typeface="微软雅黑" panose="020B0503020204020204" pitchFamily="34" charset="-122"/>
                <a:cs typeface="微软雅黑" panose="020B0503020204020204" pitchFamily="34" charset="-122"/>
              </a:rPr>
              <a:t>对</a:t>
            </a:r>
            <a:r>
              <a:rPr lang="en-US" altLang="zh-CN">
                <a:latin typeface="微软雅黑" panose="020B0503020204020204" pitchFamily="34" charset="-122"/>
                <a:ea typeface="微软雅黑" panose="020B0503020204020204" pitchFamily="34" charset="-122"/>
                <a:cs typeface="微软雅黑" panose="020B0503020204020204" pitchFamily="34" charset="-122"/>
              </a:rPr>
              <a:t>|</a:t>
            </a:r>
            <a:r>
              <a:rPr lang="zh-CN" altLang="en-US">
                <a:latin typeface="微软雅黑" panose="020B0503020204020204" pitchFamily="34" charset="-122"/>
                <a:ea typeface="微软雅黑" panose="020B0503020204020204" pitchFamily="34" charset="-122"/>
                <a:cs typeface="微软雅黑" panose="020B0503020204020204" pitchFamily="34" charset="-122"/>
              </a:rPr>
              <a:t>，</a:t>
            </a:r>
            <a:r>
              <a:rPr lang="en-US" altLang="zh-CN">
                <a:latin typeface="微软雅黑" panose="020B0503020204020204" pitchFamily="34" charset="-122"/>
                <a:ea typeface="微软雅黑" panose="020B0503020204020204" pitchFamily="34" charset="-122"/>
                <a:cs typeface="微软雅黑" panose="020B0503020204020204" pitchFamily="34" charset="-122"/>
              </a:rPr>
              <a:t>|</a:t>
            </a:r>
            <a:r>
              <a:rPr lang="zh-CN" altLang="en-US">
                <a:latin typeface="微软雅黑" panose="020B0503020204020204" pitchFamily="34" charset="-122"/>
                <a:ea typeface="微软雅黑" panose="020B0503020204020204" pitchFamily="34" charset="-122"/>
                <a:cs typeface="微软雅黑" panose="020B0503020204020204" pitchFamily="34" charset="-122"/>
              </a:rPr>
              <a:t>对</a:t>
            </a:r>
            <a:r>
              <a:rPr lang="en-US" altLang="zh-CN">
                <a:latin typeface="微软雅黑" panose="020B0503020204020204" pitchFamily="34" charset="-122"/>
                <a:ea typeface="微软雅黑" panose="020B0503020204020204" pitchFamily="34" charset="-122"/>
                <a:cs typeface="微软雅黑" panose="020B0503020204020204" pitchFamily="34" charset="-122"/>
              </a:rPr>
              <a:t>&amp;</a:t>
            </a:r>
            <a:r>
              <a:rPr lang="zh-CN" altLang="en-US">
                <a:latin typeface="微软雅黑" panose="020B0503020204020204" pitchFamily="34" charset="-122"/>
                <a:ea typeface="微软雅黑" panose="020B0503020204020204" pitchFamily="34" charset="-122"/>
                <a:cs typeface="微软雅黑" panose="020B0503020204020204" pitchFamily="34" charset="-122"/>
              </a:rPr>
              <a:t>均满足分配律</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en-US" altLang="zh-CN">
                <a:latin typeface="微软雅黑" panose="020B0503020204020204" pitchFamily="34" charset="-122"/>
                <a:ea typeface="微软雅黑" panose="020B0503020204020204" pitchFamily="34" charset="-122"/>
                <a:cs typeface="微软雅黑" panose="020B0503020204020204" pitchFamily="34" charset="-122"/>
              </a:rPr>
              <a:t>	3</a:t>
            </a:r>
            <a:r>
              <a:rPr lang="zh-CN" altLang="en-US">
                <a:latin typeface="微软雅黑" panose="020B0503020204020204" pitchFamily="34" charset="-122"/>
                <a:ea typeface="微软雅黑" panose="020B0503020204020204" pitchFamily="34" charset="-122"/>
                <a:cs typeface="微软雅黑" panose="020B0503020204020204" pitchFamily="34" charset="-122"/>
              </a:rPr>
              <a:t>）</a:t>
            </a:r>
            <a:r>
              <a:rPr lang="en-US" altLang="zh-CN">
                <a:latin typeface="微软雅黑" panose="020B0503020204020204" pitchFamily="34" charset="-122"/>
                <a:ea typeface="微软雅黑" panose="020B0503020204020204" pitchFamily="34" charset="-122"/>
                <a:cs typeface="微软雅黑" panose="020B0503020204020204" pitchFamily="34" charset="-122"/>
              </a:rPr>
              <a:t>a^a=0</a:t>
            </a:r>
            <a:r>
              <a:rPr lang="zh-CN" altLang="en-US">
                <a:latin typeface="微软雅黑" panose="020B0503020204020204" pitchFamily="34" charset="-122"/>
                <a:ea typeface="微软雅黑" panose="020B0503020204020204" pitchFamily="34" charset="-122"/>
                <a:cs typeface="微软雅黑" panose="020B0503020204020204" pitchFamily="34" charset="-122"/>
              </a:rPr>
              <a:t>恒成立，再由</a:t>
            </a:r>
            <a:r>
              <a:rPr lang="en-US" altLang="zh-CN">
                <a:latin typeface="微软雅黑" panose="020B0503020204020204" pitchFamily="34" charset="-122"/>
                <a:ea typeface="微软雅黑" panose="020B0503020204020204" pitchFamily="34" charset="-122"/>
                <a:cs typeface="微软雅黑" panose="020B0503020204020204" pitchFamily="34" charset="-122"/>
              </a:rPr>
              <a:t>1</a:t>
            </a:r>
            <a:r>
              <a:rPr lang="zh-CN" altLang="en-US">
                <a:latin typeface="微软雅黑" panose="020B0503020204020204" pitchFamily="34" charset="-122"/>
                <a:ea typeface="微软雅黑" panose="020B0503020204020204" pitchFamily="34" charset="-122"/>
                <a:cs typeface="微软雅黑" panose="020B0503020204020204" pitchFamily="34" charset="-122"/>
              </a:rPr>
              <a:t>）可知</a:t>
            </a:r>
            <a:r>
              <a:rPr lang="en-US" altLang="zh-CN">
                <a:latin typeface="微软雅黑" panose="020B0503020204020204" pitchFamily="34" charset="-122"/>
                <a:ea typeface="微软雅黑" panose="020B0503020204020204" pitchFamily="34" charset="-122"/>
                <a:cs typeface="微软雅黑" panose="020B0503020204020204" pitchFamily="34" charset="-122"/>
              </a:rPr>
              <a:t>a^(b^a)=b</a:t>
            </a:r>
            <a:r>
              <a:rPr lang="zh-CN" altLang="en-US">
                <a:latin typeface="微软雅黑" panose="020B0503020204020204" pitchFamily="34" charset="-122"/>
                <a:ea typeface="微软雅黑" panose="020B0503020204020204" pitchFamily="34" charset="-122"/>
                <a:cs typeface="微软雅黑" panose="020B0503020204020204" pitchFamily="34" charset="-122"/>
              </a:rPr>
              <a:t>，此规律可用于两数的交</a:t>
            </a:r>
            <a:r>
              <a:rPr lang="en-US" altLang="zh-CN">
                <a:latin typeface="微软雅黑" panose="020B0503020204020204" pitchFamily="34" charset="-122"/>
                <a:ea typeface="微软雅黑" panose="020B0503020204020204" pitchFamily="34" charset="-122"/>
                <a:cs typeface="微软雅黑" panose="020B0503020204020204" pitchFamily="34" charset="-122"/>
              </a:rPr>
              <a:t>	</a:t>
            </a:r>
            <a:r>
              <a:rPr lang="zh-CN" altLang="en-US">
                <a:latin typeface="微软雅黑" panose="020B0503020204020204" pitchFamily="34" charset="-122"/>
                <a:ea typeface="微软雅黑" panose="020B0503020204020204" pitchFamily="34" charset="-122"/>
                <a:cs typeface="微软雅黑" panose="020B0503020204020204" pitchFamily="34" charset="-122"/>
              </a:rPr>
              <a:t>换</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en-US" altLang="zh-CN">
                <a:latin typeface="微软雅黑" panose="020B0503020204020204" pitchFamily="34" charset="-122"/>
                <a:ea typeface="微软雅黑" panose="020B0503020204020204" pitchFamily="34" charset="-122"/>
                <a:cs typeface="微软雅黑" panose="020B0503020204020204" pitchFamily="34" charset="-122"/>
              </a:rPr>
              <a:t>5. </a:t>
            </a:r>
            <a:r>
              <a:rPr lang="zh-CN" altLang="en-US">
                <a:latin typeface="微软雅黑" panose="020B0503020204020204" pitchFamily="34" charset="-122"/>
                <a:ea typeface="微软雅黑" panose="020B0503020204020204" pitchFamily="34" charset="-122"/>
                <a:cs typeface="微软雅黑" panose="020B0503020204020204" pitchFamily="34" charset="-122"/>
              </a:rPr>
              <a:t>位运算可用于掩码，即将位向量的某些位设置为</a:t>
            </a:r>
            <a:r>
              <a:rPr lang="en-US" altLang="zh-CN">
                <a:latin typeface="微软雅黑" panose="020B0503020204020204" pitchFamily="34" charset="-122"/>
                <a:ea typeface="微软雅黑" panose="020B0503020204020204" pitchFamily="34" charset="-122"/>
                <a:cs typeface="微软雅黑" panose="020B0503020204020204" pitchFamily="34" charset="-122"/>
              </a:rPr>
              <a:t>0</a:t>
            </a:r>
            <a:r>
              <a:rPr lang="zh-CN" altLang="en-US">
                <a:latin typeface="微软雅黑" panose="020B0503020204020204" pitchFamily="34" charset="-122"/>
                <a:ea typeface="微软雅黑" panose="020B0503020204020204" pitchFamily="34" charset="-122"/>
                <a:cs typeface="微软雅黑" panose="020B0503020204020204" pitchFamily="34" charset="-122"/>
              </a:rPr>
              <a:t>或</a:t>
            </a:r>
            <a:r>
              <a:rPr lang="en-US" altLang="zh-CN">
                <a:latin typeface="微软雅黑" panose="020B0503020204020204" pitchFamily="34" charset="-122"/>
                <a:ea typeface="微软雅黑" panose="020B0503020204020204" pitchFamily="34" charset="-122"/>
                <a:cs typeface="微软雅黑" panose="020B0503020204020204" pitchFamily="34" charset="-122"/>
              </a:rPr>
              <a:t>1</a:t>
            </a:r>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en-US" altLang="zh-CN">
                <a:latin typeface="微软雅黑" panose="020B0503020204020204" pitchFamily="34" charset="-122"/>
                <a:ea typeface="微软雅黑" panose="020B0503020204020204" pitchFamily="34" charset="-122"/>
                <a:cs typeface="微软雅黑" panose="020B0503020204020204" pitchFamily="34" charset="-122"/>
              </a:rPr>
              <a:t>6. </a:t>
            </a:r>
            <a:r>
              <a:rPr lang="zh-CN" altLang="en-US">
                <a:latin typeface="微软雅黑" panose="020B0503020204020204" pitchFamily="34" charset="-122"/>
                <a:ea typeface="微软雅黑" panose="020B0503020204020204" pitchFamily="34" charset="-122"/>
                <a:cs typeface="微软雅黑" panose="020B0503020204020204" pitchFamily="34" charset="-122"/>
              </a:rPr>
              <a:t>左移只会在低位补</a:t>
            </a:r>
            <a:r>
              <a:rPr lang="en-US" altLang="zh-CN">
                <a:latin typeface="微软雅黑" panose="020B0503020204020204" pitchFamily="34" charset="-122"/>
                <a:ea typeface="微软雅黑" panose="020B0503020204020204" pitchFamily="34" charset="-122"/>
                <a:cs typeface="微软雅黑" panose="020B0503020204020204" pitchFamily="34" charset="-122"/>
              </a:rPr>
              <a:t>0</a:t>
            </a:r>
            <a:r>
              <a:rPr lang="zh-CN" altLang="en-US">
                <a:latin typeface="微软雅黑" panose="020B0503020204020204" pitchFamily="34" charset="-122"/>
                <a:ea typeface="微软雅黑" panose="020B0503020204020204" pitchFamily="34" charset="-122"/>
                <a:cs typeface="微软雅黑" panose="020B0503020204020204" pitchFamily="34" charset="-122"/>
              </a:rPr>
              <a:t>，右移的情况相对复杂（逻辑右移与算术右移）</a:t>
            </a:r>
            <a:endParaRPr lang="zh-CN" altLang="en-US">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r>
              <a:rPr lang="en-US" altLang="zh-CN">
                <a:latin typeface="微软雅黑" panose="020B0503020204020204" pitchFamily="34" charset="-122"/>
                <a:ea typeface="微软雅黑" panose="020B0503020204020204" pitchFamily="34" charset="-122"/>
                <a:cs typeface="微软雅黑" panose="020B0503020204020204" pitchFamily="34" charset="-122"/>
              </a:rPr>
              <a:t>7. </a:t>
            </a:r>
            <a:r>
              <a:rPr lang="zh-CN" altLang="en-US">
                <a:latin typeface="微软雅黑" panose="020B0503020204020204" pitchFamily="34" charset="-122"/>
                <a:ea typeface="微软雅黑" panose="020B0503020204020204" pitchFamily="34" charset="-122"/>
                <a:cs typeface="微软雅黑" panose="020B0503020204020204" pitchFamily="34" charset="-122"/>
              </a:rPr>
              <a:t>要注意运算的优先级，不确定时最好加括号，以免造成错误</a:t>
            </a:r>
            <a:endParaRPr lang="en-US" altLang="zh-CN">
              <a:latin typeface="微软雅黑" panose="020B0503020204020204" pitchFamily="34" charset="-122"/>
              <a:ea typeface="微软雅黑" panose="020B0503020204020204" pitchFamily="34" charset="-122"/>
              <a:cs typeface="微软雅黑" panose="020B0503020204020204" pitchFamily="34" charset="-122"/>
            </a:endParaRPr>
          </a:p>
          <a:p>
            <a:pPr>
              <a:lnSpc>
                <a:spcPct val="130000"/>
              </a:lnSpc>
            </a:pPr>
            <a:endParaRPr lang="en-US" altLang="zh-CN" sz="2000">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a:p>
          <a:p>
            <a:r>
              <a:rPr lang="en-US" altLang="zh-CN"/>
              <a:t>	</a:t>
            </a:r>
            <a:endParaRPr lang="en-US" altLang="zh-CN"/>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8" name="文本框 27"/>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逻辑右移与算术右移</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9" name="任意多边形 2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4" name="文本框 3"/>
          <p:cNvSpPr txBox="1"/>
          <p:nvPr/>
        </p:nvSpPr>
        <p:spPr>
          <a:xfrm>
            <a:off x="1341755" y="980440"/>
            <a:ext cx="4655820" cy="3412490"/>
          </a:xfrm>
          <a:prstGeom prst="rect">
            <a:avLst/>
          </a:prstGeom>
          <a:noFill/>
        </p:spPr>
        <p:txBody>
          <a:bodyPr wrap="square" rtlCol="0">
            <a:spAutoFit/>
          </a:bodyPr>
          <a:p>
            <a:pPr>
              <a:lnSpc>
                <a:spcPct val="120000"/>
              </a:lnSpc>
            </a:pPr>
            <a:r>
              <a:rPr lang="zh-CN" altLang="en-US">
                <a:solidFill>
                  <a:schemeClr val="bg2">
                    <a:lumMod val="10000"/>
                  </a:schemeClr>
                </a:solidFill>
                <a:latin typeface="微软雅黑" panose="020B0503020204020204" pitchFamily="34" charset="-122"/>
                <a:ea typeface="微软雅黑" panose="020B0503020204020204" pitchFamily="34" charset="-122"/>
              </a:rPr>
              <a:t>整数的右移有两种：</a:t>
            </a:r>
            <a:r>
              <a:rPr lang="zh-CN" altLang="en-US" dirty="0">
                <a:solidFill>
                  <a:schemeClr val="bg2">
                    <a:lumMod val="25000"/>
                  </a:schemeClr>
                </a:solidFill>
                <a:latin typeface="微软雅黑" panose="020B0503020204020204" pitchFamily="34" charset="-122"/>
                <a:ea typeface="微软雅黑" panose="020B0503020204020204" pitchFamily="34" charset="-122"/>
                <a:sym typeface="+mn-ea"/>
              </a:rPr>
              <a:t>逻辑右移与算术右移</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p>
            <a:pPr>
              <a:lnSpc>
                <a:spcPct val="120000"/>
              </a:lnSpc>
            </a:pPr>
            <a:r>
              <a:rPr lang="zh-CN" altLang="en-US">
                <a:solidFill>
                  <a:schemeClr val="bg2">
                    <a:lumMod val="10000"/>
                  </a:schemeClr>
                </a:solidFill>
                <a:latin typeface="微软雅黑" panose="020B0503020204020204" pitchFamily="34" charset="-122"/>
                <a:ea typeface="微软雅黑" panose="020B0503020204020204" pitchFamily="34" charset="-122"/>
              </a:rPr>
              <a:t>逻辑右移：在最高的</a:t>
            </a:r>
            <a:r>
              <a:rPr lang="en-US" altLang="zh-CN">
                <a:solidFill>
                  <a:schemeClr val="bg2">
                    <a:lumMod val="10000"/>
                  </a:schemeClr>
                </a:solidFill>
                <a:latin typeface="微软雅黑" panose="020B0503020204020204" pitchFamily="34" charset="-122"/>
                <a:ea typeface="微软雅黑" panose="020B0503020204020204" pitchFamily="34" charset="-122"/>
              </a:rPr>
              <a:t>k</a:t>
            </a:r>
            <a:r>
              <a:rPr lang="zh-CN" altLang="en-US">
                <a:solidFill>
                  <a:schemeClr val="bg2">
                    <a:lumMod val="10000"/>
                  </a:schemeClr>
                </a:solidFill>
                <a:latin typeface="微软雅黑" panose="020B0503020204020204" pitchFamily="34" charset="-122"/>
                <a:ea typeface="微软雅黑" panose="020B0503020204020204" pitchFamily="34" charset="-122"/>
              </a:rPr>
              <a:t>位补</a:t>
            </a:r>
            <a:r>
              <a:rPr lang="en-US" altLang="zh-CN">
                <a:solidFill>
                  <a:schemeClr val="bg2">
                    <a:lumMod val="10000"/>
                  </a:schemeClr>
                </a:solidFill>
                <a:latin typeface="微软雅黑" panose="020B0503020204020204" pitchFamily="34" charset="-122"/>
                <a:ea typeface="微软雅黑" panose="020B0503020204020204" pitchFamily="34" charset="-122"/>
              </a:rPr>
              <a:t>0</a:t>
            </a:r>
            <a:endParaRPr lang="en-US" altLang="zh-CN">
              <a:solidFill>
                <a:schemeClr val="bg2">
                  <a:lumMod val="10000"/>
                </a:schemeClr>
              </a:solidFill>
              <a:latin typeface="微软雅黑" panose="020B0503020204020204" pitchFamily="34" charset="-122"/>
              <a:ea typeface="微软雅黑" panose="020B0503020204020204" pitchFamily="34" charset="-122"/>
            </a:endParaRPr>
          </a:p>
          <a:p>
            <a:pPr>
              <a:lnSpc>
                <a:spcPct val="120000"/>
              </a:lnSpc>
            </a:pPr>
            <a:r>
              <a:rPr lang="zh-CN" altLang="en-US">
                <a:solidFill>
                  <a:schemeClr val="bg2">
                    <a:lumMod val="10000"/>
                  </a:schemeClr>
                </a:solidFill>
                <a:latin typeface="微软雅黑" panose="020B0503020204020204" pitchFamily="34" charset="-122"/>
                <a:ea typeface="微软雅黑" panose="020B0503020204020204" pitchFamily="34" charset="-122"/>
              </a:rPr>
              <a:t>算术右移：在最高的</a:t>
            </a:r>
            <a:r>
              <a:rPr lang="en-US" altLang="zh-CN">
                <a:solidFill>
                  <a:schemeClr val="bg2">
                    <a:lumMod val="10000"/>
                  </a:schemeClr>
                </a:solidFill>
                <a:latin typeface="微软雅黑" panose="020B0503020204020204" pitchFamily="34" charset="-122"/>
                <a:ea typeface="微软雅黑" panose="020B0503020204020204" pitchFamily="34" charset="-122"/>
              </a:rPr>
              <a:t>k</a:t>
            </a:r>
            <a:r>
              <a:rPr lang="zh-CN" altLang="en-US">
                <a:solidFill>
                  <a:schemeClr val="bg2">
                    <a:lumMod val="10000"/>
                  </a:schemeClr>
                </a:solidFill>
                <a:latin typeface="微软雅黑" panose="020B0503020204020204" pitchFamily="34" charset="-122"/>
                <a:ea typeface="微软雅黑" panose="020B0503020204020204" pitchFamily="34" charset="-122"/>
              </a:rPr>
              <a:t>位补原来最高有效位的值，作用于有符号数</a:t>
            </a:r>
            <a:r>
              <a:rPr lang="en-US" altLang="zh-CN">
                <a:solidFill>
                  <a:schemeClr val="bg2">
                    <a:lumMod val="10000"/>
                  </a:schemeClr>
                </a:solidFill>
                <a:latin typeface="微软雅黑" panose="020B0503020204020204" pitchFamily="34" charset="-122"/>
                <a:ea typeface="微软雅黑" panose="020B0503020204020204" pitchFamily="34" charset="-122"/>
              </a:rPr>
              <a:t>x</a:t>
            </a:r>
            <a:r>
              <a:rPr lang="zh-CN" altLang="en-US">
                <a:solidFill>
                  <a:schemeClr val="bg2">
                    <a:lumMod val="10000"/>
                  </a:schemeClr>
                </a:solidFill>
                <a:latin typeface="微软雅黑" panose="020B0503020204020204" pitchFamily="34" charset="-122"/>
                <a:ea typeface="微软雅黑" panose="020B0503020204020204" pitchFamily="34" charset="-122"/>
              </a:rPr>
              <a:t>后相当于</a:t>
            </a:r>
            <a:r>
              <a:rPr lang="en-US" altLang="zh-CN">
                <a:solidFill>
                  <a:schemeClr val="bg2">
                    <a:lumMod val="10000"/>
                  </a:schemeClr>
                </a:solidFill>
                <a:latin typeface="微软雅黑" panose="020B0503020204020204" pitchFamily="34" charset="-122"/>
                <a:ea typeface="微软雅黑" panose="020B0503020204020204" pitchFamily="34" charset="-122"/>
              </a:rPr>
              <a:t>x/2</a:t>
            </a:r>
            <a:r>
              <a:rPr lang="en-US" altLang="zh-CN" baseline="30000">
                <a:solidFill>
                  <a:schemeClr val="bg2">
                    <a:lumMod val="10000"/>
                  </a:schemeClr>
                </a:solidFill>
                <a:latin typeface="微软雅黑" panose="020B0503020204020204" pitchFamily="34" charset="-122"/>
                <a:ea typeface="微软雅黑" panose="020B0503020204020204" pitchFamily="34" charset="-122"/>
              </a:rPr>
              <a:t>k</a:t>
            </a:r>
            <a:r>
              <a:rPr lang="en-US" altLang="zh-CN">
                <a:solidFill>
                  <a:schemeClr val="bg2">
                    <a:lumMod val="10000"/>
                  </a:schemeClr>
                </a:solidFill>
                <a:latin typeface="微软雅黑" panose="020B0503020204020204" pitchFamily="34" charset="-122"/>
                <a:ea typeface="微软雅黑" panose="020B0503020204020204" pitchFamily="34" charset="-122"/>
              </a:rPr>
              <a:t>(</a:t>
            </a:r>
            <a:r>
              <a:rPr lang="zh-CN" altLang="en-US">
                <a:solidFill>
                  <a:schemeClr val="bg2">
                    <a:lumMod val="10000"/>
                  </a:schemeClr>
                </a:solidFill>
                <a:latin typeface="微软雅黑" panose="020B0503020204020204" pitchFamily="34" charset="-122"/>
                <a:ea typeface="微软雅黑" panose="020B0503020204020204" pitchFamily="34" charset="-122"/>
              </a:rPr>
              <a:t>向下取整）</a:t>
            </a:r>
            <a:endParaRPr lang="zh-CN" altLang="en-US">
              <a:solidFill>
                <a:schemeClr val="bg2">
                  <a:lumMod val="10000"/>
                </a:schemeClr>
              </a:solidFill>
              <a:latin typeface="微软雅黑" panose="020B0503020204020204" pitchFamily="34" charset="-122"/>
              <a:ea typeface="微软雅黑" panose="020B0503020204020204" pitchFamily="34" charset="-122"/>
            </a:endParaRPr>
          </a:p>
          <a:p>
            <a:pPr>
              <a:lnSpc>
                <a:spcPct val="120000"/>
              </a:lnSpc>
            </a:pPr>
            <a:r>
              <a:rPr lang="en-US" altLang="zh-CN"/>
              <a:t>* </a:t>
            </a:r>
            <a:r>
              <a:rPr lang="zh-CN" altLang="en-US"/>
              <a:t>当原最高位为</a:t>
            </a:r>
            <a:r>
              <a:rPr lang="en-US" altLang="zh-CN"/>
              <a:t>0</a:t>
            </a:r>
            <a:r>
              <a:rPr lang="zh-CN" altLang="en-US"/>
              <a:t>时，两种右移没有区别。</a:t>
            </a:r>
            <a:endParaRPr lang="zh-CN" altLang="en-US"/>
          </a:p>
          <a:p>
            <a:pPr>
              <a:lnSpc>
                <a:spcPct val="120000"/>
              </a:lnSpc>
            </a:pPr>
            <a:r>
              <a:rPr lang="en-US" altLang="zh-CN"/>
              <a:t>* C++</a:t>
            </a:r>
            <a:r>
              <a:rPr lang="zh-CN" altLang="en-US"/>
              <a:t>中有符号数默认为算术右移，</a:t>
            </a:r>
            <a:r>
              <a:rPr lang="zh-CN" altLang="en-US">
                <a:sym typeface="+mn-ea"/>
              </a:rPr>
              <a:t>无符号数为逻辑右移</a:t>
            </a:r>
            <a:endParaRPr lang="zh-CN" altLang="en-US"/>
          </a:p>
          <a:p>
            <a:pPr>
              <a:lnSpc>
                <a:spcPct val="120000"/>
              </a:lnSpc>
            </a:pPr>
            <a:endParaRPr lang="zh-CN" altLang="en-US"/>
          </a:p>
          <a:p>
            <a:pPr>
              <a:lnSpc>
                <a:spcPct val="120000"/>
              </a:lnSpc>
            </a:pPr>
            <a:r>
              <a:rPr lang="zh-CN" altLang="en-US">
                <a:solidFill>
                  <a:schemeClr val="bg2">
                    <a:lumMod val="10000"/>
                  </a:schemeClr>
                </a:solidFill>
                <a:latin typeface="黑体" panose="02010609060101010101" pitchFamily="49" charset="-122"/>
                <a:ea typeface="黑体" panose="02010609060101010101" pitchFamily="49" charset="-122"/>
              </a:rPr>
              <a:t>例子见右图</a:t>
            </a:r>
            <a:r>
              <a:rPr lang="en-US" altLang="zh-CN"/>
              <a:t>	</a:t>
            </a:r>
            <a:endParaRPr lang="en-US" altLang="zh-CN"/>
          </a:p>
        </p:txBody>
      </p:sp>
      <p:pic>
        <p:nvPicPr>
          <p:cNvPr id="3" name="图片 2"/>
          <p:cNvPicPr>
            <a:picLocks noChangeAspect="1"/>
          </p:cNvPicPr>
          <p:nvPr/>
        </p:nvPicPr>
        <p:blipFill>
          <a:blip r:embed="rId2"/>
          <a:stretch>
            <a:fillRect/>
          </a:stretch>
        </p:blipFill>
        <p:spPr>
          <a:xfrm>
            <a:off x="7059295" y="609600"/>
            <a:ext cx="3943985" cy="5788660"/>
          </a:xfrm>
          <a:prstGeom prst="rect">
            <a:avLst/>
          </a:prstGeom>
        </p:spPr>
      </p:pic>
    </p:spTree>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17" name="矩形 16"/>
          <p:cNvSpPr/>
          <p:nvPr/>
        </p:nvSpPr>
        <p:spPr>
          <a:xfrm>
            <a:off x="-61546" y="1468322"/>
            <a:ext cx="12253546" cy="38862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 Placeholder 3"/>
          <p:cNvSpPr txBox="1"/>
          <p:nvPr/>
        </p:nvSpPr>
        <p:spPr>
          <a:xfrm>
            <a:off x="1541464" y="2547939"/>
            <a:ext cx="1641475" cy="1570037"/>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11500" dirty="0" smtClean="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02</a:t>
            </a:r>
            <a:endParaRPr lang="en-US" sz="115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9" name="文本框 58"/>
          <p:cNvSpPr txBox="1"/>
          <p:nvPr/>
        </p:nvSpPr>
        <p:spPr>
          <a:xfrm>
            <a:off x="3362960" y="3346450"/>
            <a:ext cx="4662805" cy="521970"/>
          </a:xfrm>
          <a:prstGeom prst="rect">
            <a:avLst/>
          </a:prstGeom>
          <a:noFill/>
        </p:spPr>
        <p:txBody>
          <a:bodyPr wrap="square">
            <a:spAutoFit/>
          </a:bodyPr>
          <a:lstStyle/>
          <a:p>
            <a:pPr>
              <a:defRPr/>
            </a:pPr>
            <a:r>
              <a:rPr lang="zh-CN" altLang="en-US" sz="2800" b="1" dirty="0">
                <a:solidFill>
                  <a:schemeClr val="bg2">
                    <a:lumMod val="25000"/>
                  </a:schemeClr>
                </a:solidFill>
                <a:latin typeface="微软雅黑" panose="020B0503020204020204" pitchFamily="34" charset="-122"/>
                <a:ea typeface="微软雅黑" panose="020B0503020204020204" pitchFamily="34" charset="-122"/>
              </a:rPr>
              <a:t>信息的存储单元</a:t>
            </a:r>
            <a:r>
              <a:rPr lang="en-US" altLang="zh-CN" sz="2800" b="1" dirty="0">
                <a:solidFill>
                  <a:schemeClr val="bg2">
                    <a:lumMod val="25000"/>
                  </a:schemeClr>
                </a:solidFill>
                <a:latin typeface="微软雅黑" panose="020B0503020204020204" pitchFamily="34" charset="-122"/>
                <a:ea typeface="微软雅黑" panose="020B0503020204020204" pitchFamily="34" charset="-122"/>
              </a:rPr>
              <a:t>——</a:t>
            </a:r>
            <a:r>
              <a:rPr lang="zh-CN" altLang="en-US" sz="2800" b="1" dirty="0">
                <a:solidFill>
                  <a:schemeClr val="bg2">
                    <a:lumMod val="25000"/>
                  </a:schemeClr>
                </a:solidFill>
                <a:latin typeface="微软雅黑" panose="020B0503020204020204" pitchFamily="34" charset="-122"/>
                <a:ea typeface="微软雅黑" panose="020B0503020204020204" pitchFamily="34" charset="-122"/>
              </a:rPr>
              <a:t>字节</a:t>
            </a:r>
            <a:endParaRPr lang="zh-CN" altLang="en-US" sz="2800" b="1"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20" name="文本框 59"/>
          <p:cNvSpPr txBox="1"/>
          <p:nvPr/>
        </p:nvSpPr>
        <p:spPr>
          <a:xfrm>
            <a:off x="3363005" y="2773364"/>
            <a:ext cx="2011897" cy="58477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Part </a:t>
            </a:r>
            <a:r>
              <a:rPr lang="en-US" altLang="zh-CN" sz="3200" dirty="0" smtClean="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rPr>
              <a:t>Two</a:t>
            </a:r>
            <a:endParaRPr lang="zh-CN" altLang="en-US" sz="3200" dirty="0">
              <a:solidFill>
                <a:schemeClr val="bg2">
                  <a:lumMod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1" name="等腰三角形 20"/>
          <p:cNvSpPr/>
          <p:nvPr/>
        </p:nvSpPr>
        <p:spPr>
          <a:xfrm rot="9233090">
            <a:off x="8731250" y="2454275"/>
            <a:ext cx="266700" cy="230188"/>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2" name="等腰三角形 21"/>
          <p:cNvSpPr/>
          <p:nvPr/>
        </p:nvSpPr>
        <p:spPr>
          <a:xfrm rot="15569576">
            <a:off x="8378826" y="3128963"/>
            <a:ext cx="396875" cy="342900"/>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3" name="等腰三角形 22"/>
          <p:cNvSpPr/>
          <p:nvPr/>
        </p:nvSpPr>
        <p:spPr>
          <a:xfrm rot="21371394">
            <a:off x="8247063" y="1804989"/>
            <a:ext cx="266700" cy="230187"/>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4" name="等腰三角形 23"/>
          <p:cNvSpPr/>
          <p:nvPr/>
        </p:nvSpPr>
        <p:spPr>
          <a:xfrm rot="12912161">
            <a:off x="9288463" y="3487739"/>
            <a:ext cx="944562" cy="81597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5" name="等腰三角形 24"/>
          <p:cNvSpPr/>
          <p:nvPr/>
        </p:nvSpPr>
        <p:spPr>
          <a:xfrm rot="12912161">
            <a:off x="9156700" y="3427413"/>
            <a:ext cx="1176338" cy="1014412"/>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26" name="椭圆 25"/>
          <p:cNvSpPr/>
          <p:nvPr/>
        </p:nvSpPr>
        <p:spPr>
          <a:xfrm rot="9110320">
            <a:off x="10477500" y="37925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27" name="椭圆 26"/>
          <p:cNvSpPr/>
          <p:nvPr/>
        </p:nvSpPr>
        <p:spPr>
          <a:xfrm rot="9110320">
            <a:off x="9388475" y="4295775"/>
            <a:ext cx="115888" cy="115888"/>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28" name="椭圆 27"/>
          <p:cNvSpPr/>
          <p:nvPr/>
        </p:nvSpPr>
        <p:spPr>
          <a:xfrm rot="9110320">
            <a:off x="9505950" y="3132139"/>
            <a:ext cx="114300" cy="115887"/>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kern="0">
              <a:solidFill>
                <a:srgbClr val="FFFFFF"/>
              </a:solidFill>
              <a:ea typeface="幼圆" panose="02010509060101010101" charset="-122"/>
            </a:endParaRPr>
          </a:p>
        </p:txBody>
      </p:sp>
      <p:sp>
        <p:nvSpPr>
          <p:cNvPr id="29" name="等腰三角形 28"/>
          <p:cNvSpPr/>
          <p:nvPr/>
        </p:nvSpPr>
        <p:spPr>
          <a:xfrm rot="18210217">
            <a:off x="7838282" y="2162970"/>
            <a:ext cx="127000" cy="109537"/>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sp>
        <p:nvSpPr>
          <p:cNvPr id="30" name="等腰三角形 29"/>
          <p:cNvSpPr/>
          <p:nvPr/>
        </p:nvSpPr>
        <p:spPr>
          <a:xfrm rot="8748521">
            <a:off x="8196264" y="2314575"/>
            <a:ext cx="128587" cy="109538"/>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kern="0">
              <a:solidFill>
                <a:srgbClr val="FFC20F"/>
              </a:solidFill>
              <a:ea typeface="幼圆" panose="02010509060101010101" charset="-122"/>
            </a:endParaRPr>
          </a:p>
        </p:txBody>
      </p:sp>
      <p:cxnSp>
        <p:nvCxnSpPr>
          <p:cNvPr id="31" name="Straight Connector 13"/>
          <p:cNvCxnSpPr>
            <a:cxnSpLocks noChangeShapeType="1"/>
          </p:cNvCxnSpPr>
          <p:nvPr/>
        </p:nvCxnSpPr>
        <p:spPr bwMode="auto">
          <a:xfrm flipH="1">
            <a:off x="1524000" y="4110038"/>
            <a:ext cx="673258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
        <p:nvSpPr>
          <p:cNvPr id="2" name="灯片编号占位符 1"/>
          <p:cNvSpPr>
            <a:spLocks noGrp="1"/>
          </p:cNvSpPr>
          <p:nvPr>
            <p:ph type="sldNum" sz="quarter" idx="10"/>
          </p:nvPr>
        </p:nvSpPr>
        <p:spPr/>
        <p:txBody>
          <a:bodyPr/>
          <a:lstStyle/>
          <a:p>
            <a:fld id="{023126B9-07AC-4BAF-B3D7-FAC1D3999DA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475922" y="2649493"/>
            <a:ext cx="2044700" cy="20447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zh-HK" sz="280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rPr>
              <a:t>字节的表示方法</a:t>
            </a:r>
            <a:endParaRPr lang="zh-CN" altLang="zh-HK" sz="280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4027035" y="1817643"/>
            <a:ext cx="0" cy="3708400"/>
          </a:xfrm>
          <a:prstGeom prst="line">
            <a:avLst/>
          </a:prstGeom>
          <a:solidFill>
            <a:schemeClr val="accent1"/>
          </a:solidFill>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椭圆 4"/>
          <p:cNvSpPr/>
          <p:nvPr/>
        </p:nvSpPr>
        <p:spPr>
          <a:xfrm>
            <a:off x="3917498" y="4575131"/>
            <a:ext cx="220663" cy="22066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endParaRPr lang="zh-HK" altLang="en-US">
              <a:solidFill>
                <a:srgbClr val="FFFFFF"/>
              </a:solidFill>
              <a:latin typeface="微软雅黑" panose="020B0503020204020204" pitchFamily="34" charset="-122"/>
              <a:ea typeface="微软雅黑" panose="020B0503020204020204" pitchFamily="34" charset="-122"/>
            </a:endParaRPr>
          </a:p>
        </p:txBody>
      </p:sp>
      <p:sp>
        <p:nvSpPr>
          <p:cNvPr id="6" name="椭圆 5"/>
          <p:cNvSpPr/>
          <p:nvPr/>
        </p:nvSpPr>
        <p:spPr>
          <a:xfrm>
            <a:off x="3917498" y="2547894"/>
            <a:ext cx="220663" cy="22066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endParaRPr lang="zh-HK" altLang="en-US">
              <a:solidFill>
                <a:srgbClr val="FFFFFF"/>
              </a:solidFill>
              <a:latin typeface="微软雅黑" panose="020B0503020204020204" pitchFamily="34" charset="-122"/>
              <a:ea typeface="微软雅黑" panose="020B0503020204020204" pitchFamily="34" charset="-122"/>
            </a:endParaRPr>
          </a:p>
        </p:txBody>
      </p:sp>
      <p:sp>
        <p:nvSpPr>
          <p:cNvPr id="7" name="矩形 6"/>
          <p:cNvSpPr/>
          <p:nvPr/>
        </p:nvSpPr>
        <p:spPr>
          <a:xfrm>
            <a:off x="4438015" y="2727960"/>
            <a:ext cx="6176010" cy="1718945"/>
          </a:xfrm>
          <a:prstGeom prst="rect">
            <a:avLst/>
          </a:prstGeom>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hangingPunct="1">
              <a:lnSpc>
                <a:spcPct val="120000"/>
              </a:lnSpc>
            </a:pPr>
            <a:r>
              <a:rPr lang="en-US" altLang="zh-CN" sz="1400" dirty="0">
                <a:solidFill>
                  <a:schemeClr val="bg2">
                    <a:lumMod val="25000"/>
                  </a:schemeClr>
                </a:solidFill>
                <a:latin typeface="微软雅黑" panose="020B0503020204020204" pitchFamily="34" charset="-122"/>
                <a:ea typeface="微软雅黑" panose="020B0503020204020204" pitchFamily="34" charset="-122"/>
              </a:rPr>
              <a:t>· </a:t>
            </a:r>
            <a:r>
              <a:rPr lang="zh-CN" altLang="zh-HK" sz="1400" dirty="0">
                <a:solidFill>
                  <a:schemeClr val="bg2">
                    <a:lumMod val="25000"/>
                  </a:schemeClr>
                </a:solidFill>
                <a:latin typeface="微软雅黑" panose="020B0503020204020204" pitchFamily="34" charset="-122"/>
                <a:ea typeface="微软雅黑" panose="020B0503020204020204" pitchFamily="34" charset="-122"/>
              </a:rPr>
              <a:t>因为</a:t>
            </a:r>
            <a:r>
              <a:rPr lang="en-US" altLang="zh-CN" sz="1400" dirty="0">
                <a:solidFill>
                  <a:schemeClr val="bg2">
                    <a:lumMod val="25000"/>
                  </a:schemeClr>
                </a:solidFill>
                <a:latin typeface="微软雅黑" panose="020B0503020204020204" pitchFamily="34" charset="-122"/>
                <a:ea typeface="微软雅黑" panose="020B0503020204020204" pitchFamily="34" charset="-122"/>
              </a:rPr>
              <a:t>16=2</a:t>
            </a:r>
            <a:r>
              <a:rPr lang="en-US" altLang="zh-CN" sz="1400" baseline="30000" dirty="0">
                <a:solidFill>
                  <a:schemeClr val="bg2">
                    <a:lumMod val="25000"/>
                  </a:schemeClr>
                </a:solidFill>
                <a:latin typeface="微软雅黑" panose="020B0503020204020204" pitchFamily="34" charset="-122"/>
                <a:ea typeface="微软雅黑" panose="020B0503020204020204" pitchFamily="34" charset="-122"/>
              </a:rPr>
              <a:t>4</a:t>
            </a:r>
            <a:r>
              <a:rPr lang="zh-CN" altLang="en-US" sz="1400" dirty="0">
                <a:solidFill>
                  <a:schemeClr val="bg2">
                    <a:lumMod val="25000"/>
                  </a:schemeClr>
                </a:solidFill>
                <a:latin typeface="微软雅黑" panose="020B0503020204020204" pitchFamily="34" charset="-122"/>
                <a:ea typeface="微软雅黑" panose="020B0503020204020204" pitchFamily="34" charset="-122"/>
              </a:rPr>
              <a:t>，故一个</a:t>
            </a:r>
            <a:r>
              <a:rPr lang="en-US" altLang="zh-CN" sz="1400" dirty="0">
                <a:solidFill>
                  <a:schemeClr val="bg2">
                    <a:lumMod val="25000"/>
                  </a:schemeClr>
                </a:solidFill>
                <a:latin typeface="微软雅黑" panose="020B0503020204020204" pitchFamily="34" charset="-122"/>
                <a:ea typeface="微软雅黑" panose="020B0503020204020204" pitchFamily="34" charset="-122"/>
              </a:rPr>
              <a:t>16</a:t>
            </a:r>
            <a:r>
              <a:rPr lang="zh-CN" altLang="en-US" sz="1400" dirty="0">
                <a:solidFill>
                  <a:schemeClr val="bg2">
                    <a:lumMod val="25000"/>
                  </a:schemeClr>
                </a:solidFill>
                <a:latin typeface="微软雅黑" panose="020B0503020204020204" pitchFamily="34" charset="-122"/>
                <a:ea typeface="微软雅黑" panose="020B0503020204020204" pitchFamily="34" charset="-122"/>
              </a:rPr>
              <a:t>进制数可表示</a:t>
            </a:r>
            <a:r>
              <a:rPr lang="en-US" altLang="zh-CN" sz="1400" dirty="0">
                <a:solidFill>
                  <a:schemeClr val="bg2">
                    <a:lumMod val="25000"/>
                  </a:schemeClr>
                </a:solidFill>
                <a:latin typeface="微软雅黑" panose="020B0503020204020204" pitchFamily="34" charset="-122"/>
                <a:ea typeface="微软雅黑" panose="020B0503020204020204" pitchFamily="34" charset="-122"/>
              </a:rPr>
              <a:t>4 Bits</a:t>
            </a:r>
            <a:r>
              <a:rPr lang="zh-CN" altLang="en-US" sz="1400" dirty="0">
                <a:solidFill>
                  <a:schemeClr val="bg2">
                    <a:lumMod val="25000"/>
                  </a:schemeClr>
                </a:solidFill>
                <a:latin typeface="微软雅黑" panose="020B0503020204020204" pitchFamily="34" charset="-122"/>
                <a:ea typeface="微软雅黑" panose="020B0503020204020204" pitchFamily="34" charset="-122"/>
              </a:rPr>
              <a:t>，两个十六进制数恰好能对应</a:t>
            </a:r>
            <a:r>
              <a:rPr lang="en-US" altLang="zh-CN" sz="1400" dirty="0">
                <a:solidFill>
                  <a:schemeClr val="bg2">
                    <a:lumMod val="25000"/>
                  </a:schemeClr>
                </a:solidFill>
                <a:latin typeface="微软雅黑" panose="020B0503020204020204" pitchFamily="34" charset="-122"/>
                <a:ea typeface="微软雅黑" panose="020B0503020204020204" pitchFamily="34" charset="-122"/>
              </a:rPr>
              <a:t>Byte</a:t>
            </a:r>
            <a:r>
              <a:rPr lang="zh-CN" altLang="en-US" sz="1400" dirty="0">
                <a:solidFill>
                  <a:schemeClr val="bg2">
                    <a:lumMod val="25000"/>
                  </a:schemeClr>
                </a:solidFill>
                <a:latin typeface="微软雅黑" panose="020B0503020204020204" pitchFamily="34" charset="-122"/>
                <a:ea typeface="微软雅黑" panose="020B0503020204020204" pitchFamily="34" charset="-122"/>
              </a:rPr>
              <a:t>中的</a:t>
            </a:r>
            <a:r>
              <a:rPr lang="en-US" altLang="zh-CN" sz="1400" dirty="0">
                <a:solidFill>
                  <a:schemeClr val="bg2">
                    <a:lumMod val="25000"/>
                  </a:schemeClr>
                </a:solidFill>
                <a:latin typeface="微软雅黑" panose="020B0503020204020204" pitchFamily="34" charset="-122"/>
                <a:ea typeface="微软雅黑" panose="020B0503020204020204" pitchFamily="34" charset="-122"/>
              </a:rPr>
              <a:t>8 Bits</a:t>
            </a:r>
            <a:r>
              <a:rPr lang="zh-CN" altLang="en-US" sz="1400" dirty="0">
                <a:solidFill>
                  <a:schemeClr val="bg2">
                    <a:lumMod val="25000"/>
                  </a:schemeClr>
                </a:solidFill>
                <a:latin typeface="微软雅黑" panose="020B0503020204020204" pitchFamily="34" charset="-122"/>
                <a:ea typeface="微软雅黑" panose="020B0503020204020204" pitchFamily="34" charset="-122"/>
              </a:rPr>
              <a:t>，方便与二进制的互相转化。</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a:p>
            <a:pPr algn="just" eaLnBrk="1" hangingPunct="1">
              <a:lnSpc>
                <a:spcPct val="120000"/>
              </a:lnSpc>
            </a:pPr>
            <a:r>
              <a:rPr lang="en-US" altLang="zh-CN" sz="1400" dirty="0">
                <a:solidFill>
                  <a:schemeClr val="bg2">
                    <a:lumMod val="25000"/>
                  </a:schemeClr>
                </a:solidFill>
                <a:latin typeface="微软雅黑" panose="020B0503020204020204" pitchFamily="34" charset="-122"/>
                <a:ea typeface="微软雅黑" panose="020B0503020204020204" pitchFamily="34" charset="-122"/>
              </a:rPr>
              <a:t>· </a:t>
            </a:r>
            <a:r>
              <a:rPr lang="zh-CN" altLang="en-US" sz="1400" dirty="0">
                <a:solidFill>
                  <a:schemeClr val="bg2">
                    <a:lumMod val="25000"/>
                  </a:schemeClr>
                </a:solidFill>
                <a:latin typeface="微软雅黑" panose="020B0503020204020204" pitchFamily="34" charset="-122"/>
                <a:ea typeface="微软雅黑" panose="020B0503020204020204" pitchFamily="34" charset="-122"/>
              </a:rPr>
              <a:t>将字节的十六进制表示转化为二进制表示时，只需将两个十六进制数分别转化为二进制数，反之亦然。</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a:p>
            <a:pPr algn="just" eaLnBrk="1" hangingPunct="1">
              <a:lnSpc>
                <a:spcPct val="12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如：</a:t>
            </a:r>
            <a:r>
              <a:rPr lang="en-US" altLang="zh-CN" sz="1400" dirty="0">
                <a:solidFill>
                  <a:schemeClr val="bg2">
                    <a:lumMod val="25000"/>
                  </a:schemeClr>
                </a:solidFill>
                <a:latin typeface="微软雅黑" panose="020B0503020204020204" pitchFamily="34" charset="-122"/>
                <a:ea typeface="微软雅黑" panose="020B0503020204020204" pitchFamily="34" charset="-122"/>
              </a:rPr>
              <a:t>0x</a:t>
            </a:r>
            <a:r>
              <a:rPr lang="en-US" altLang="zh-CN" sz="1400" dirty="0">
                <a:solidFill>
                  <a:srgbClr val="FF0000"/>
                </a:solidFill>
                <a:latin typeface="微软雅黑" panose="020B0503020204020204" pitchFamily="34" charset="-122"/>
                <a:ea typeface="微软雅黑" panose="020B0503020204020204" pitchFamily="34" charset="-122"/>
              </a:rPr>
              <a:t>9</a:t>
            </a:r>
            <a:r>
              <a:rPr lang="en-US" altLang="zh-CN" sz="1400" dirty="0">
                <a:solidFill>
                  <a:srgbClr val="00B0F0"/>
                </a:solidFill>
                <a:latin typeface="微软雅黑" panose="020B0503020204020204" pitchFamily="34" charset="-122"/>
                <a:ea typeface="微软雅黑" panose="020B0503020204020204" pitchFamily="34" charset="-122"/>
              </a:rPr>
              <a:t>7</a:t>
            </a:r>
            <a:r>
              <a:rPr lang="en-US" altLang="zh-CN" sz="1400" dirty="0">
                <a:solidFill>
                  <a:schemeClr val="bg2">
                    <a:lumMod val="25000"/>
                  </a:schemeClr>
                </a:solidFill>
                <a:latin typeface="微软雅黑" panose="020B0503020204020204" pitchFamily="34" charset="-122"/>
                <a:ea typeface="微软雅黑" panose="020B0503020204020204" pitchFamily="34" charset="-122"/>
              </a:rPr>
              <a:t>-&gt;</a:t>
            </a:r>
            <a:r>
              <a:rPr lang="en-US" altLang="zh-CN" sz="1400" dirty="0">
                <a:solidFill>
                  <a:srgbClr val="FF0000"/>
                </a:solidFill>
                <a:latin typeface="微软雅黑" panose="020B0503020204020204" pitchFamily="34" charset="-122"/>
                <a:ea typeface="微软雅黑" panose="020B0503020204020204" pitchFamily="34" charset="-122"/>
              </a:rPr>
              <a:t>1001</a:t>
            </a:r>
            <a:r>
              <a:rPr lang="en-US" altLang="zh-CN" sz="1400" dirty="0">
                <a:solidFill>
                  <a:srgbClr val="00B0F0"/>
                </a:solidFill>
                <a:latin typeface="微软雅黑" panose="020B0503020204020204" pitchFamily="34" charset="-122"/>
                <a:ea typeface="微软雅黑" panose="020B0503020204020204" pitchFamily="34" charset="-122"/>
              </a:rPr>
              <a:t>0111</a:t>
            </a:r>
            <a:endParaRPr lang="zh-CN" altLang="en-US" sz="1400" dirty="0">
              <a:solidFill>
                <a:schemeClr val="bg2">
                  <a:lumMod val="25000"/>
                </a:schemeClr>
              </a:solidFill>
              <a:latin typeface="微软雅黑" panose="020B0503020204020204" pitchFamily="34" charset="-122"/>
              <a:ea typeface="微软雅黑" panose="020B0503020204020204" pitchFamily="34" charset="-122"/>
            </a:endParaRPr>
          </a:p>
          <a:p>
            <a:pPr algn="just" eaLnBrk="1" hangingPunct="1">
              <a:lnSpc>
                <a:spcPct val="120000"/>
              </a:lnSpc>
            </a:pPr>
            <a:endParaRPr lang="zh-CN" altLang="en-US" sz="1400" baseline="30000" dirty="0">
              <a:solidFill>
                <a:schemeClr val="bg2">
                  <a:lumMod val="25000"/>
                </a:schemeClr>
              </a:solidFill>
              <a:latin typeface="微软雅黑" panose="020B0503020204020204" pitchFamily="34" charset="-122"/>
              <a:ea typeface="微软雅黑" panose="020B0503020204020204" pitchFamily="34" charset="-122"/>
            </a:endParaRPr>
          </a:p>
          <a:p>
            <a:pPr algn="just" eaLnBrk="1" hangingPunct="1">
              <a:lnSpc>
                <a:spcPct val="120000"/>
              </a:lnSpc>
            </a:pPr>
            <a:endParaRPr lang="zh-CN" altLang="en-US" sz="1400" baseline="300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4438197" y="2230393"/>
            <a:ext cx="3430588" cy="368300"/>
          </a:xfrm>
          <a:prstGeom prst="rect">
            <a:avLst/>
          </a:prstGeom>
          <a:noFill/>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zh-HK" b="1" dirty="0">
                <a:solidFill>
                  <a:schemeClr val="bg2">
                    <a:lumMod val="10000"/>
                  </a:schemeClr>
                </a:solidFill>
                <a:latin typeface="微软雅黑" panose="020B0503020204020204" pitchFamily="34" charset="-122"/>
                <a:ea typeface="微软雅黑" panose="020B0503020204020204" pitchFamily="34" charset="-122"/>
              </a:rPr>
              <a:t>在大多数计算机上：十六进制</a:t>
            </a:r>
            <a:endParaRPr lang="zh-CN" altLang="zh-HK" b="1" dirty="0">
              <a:solidFill>
                <a:schemeClr val="bg2">
                  <a:lumMod val="10000"/>
                </a:schemeClr>
              </a:solidFill>
              <a:latin typeface="微软雅黑" panose="020B0503020204020204" pitchFamily="34" charset="-122"/>
              <a:ea typeface="微软雅黑" panose="020B0503020204020204" pitchFamily="34" charset="-122"/>
            </a:endParaRPr>
          </a:p>
        </p:txBody>
      </p:sp>
      <p:sp>
        <p:nvSpPr>
          <p:cNvPr id="9" name="矩形 8"/>
          <p:cNvSpPr/>
          <p:nvPr/>
        </p:nvSpPr>
        <p:spPr>
          <a:xfrm>
            <a:off x="4438198" y="4755153"/>
            <a:ext cx="3762375" cy="349250"/>
          </a:xfrm>
          <a:prstGeom prst="rect">
            <a:avLst/>
          </a:prstGeom>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eaLnBrk="1" hangingPunct="1">
              <a:lnSpc>
                <a:spcPct val="120000"/>
              </a:lnSpc>
            </a:pPr>
            <a:r>
              <a:rPr lang="zh-CN" altLang="zh-HK" sz="1400">
                <a:solidFill>
                  <a:schemeClr val="bg2">
                    <a:lumMod val="25000"/>
                  </a:schemeClr>
                </a:solidFill>
                <a:latin typeface="微软雅黑" panose="020B0503020204020204" pitchFamily="34" charset="-122"/>
                <a:ea typeface="微软雅黑" panose="020B0503020204020204" pitchFamily="34" charset="-122"/>
              </a:rPr>
              <a:t>用两个八进制数表示即可。</a:t>
            </a:r>
            <a:endParaRPr lang="zh-CN" altLang="zh-HK" sz="1400">
              <a:solidFill>
                <a:schemeClr val="bg2">
                  <a:lumMod val="25000"/>
                </a:schemeClr>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4438197" y="4256043"/>
            <a:ext cx="3430588" cy="368300"/>
          </a:xfrm>
          <a:prstGeom prst="rect">
            <a:avLst/>
          </a:prstGeom>
          <a:noFill/>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a:solidFill>
                  <a:schemeClr val="bg2">
                    <a:lumMod val="10000"/>
                  </a:schemeClr>
                </a:solidFill>
                <a:latin typeface="微软雅黑" panose="020B0503020204020204" pitchFamily="34" charset="-122"/>
                <a:ea typeface="微软雅黑" panose="020B0503020204020204" pitchFamily="34" charset="-122"/>
              </a:rPr>
              <a:t>那在</a:t>
            </a:r>
            <a:r>
              <a:rPr lang="en-US" altLang="zh-CN" b="1">
                <a:solidFill>
                  <a:schemeClr val="bg2">
                    <a:lumMod val="10000"/>
                  </a:schemeClr>
                </a:solidFill>
                <a:latin typeface="微软雅黑" panose="020B0503020204020204" pitchFamily="34" charset="-122"/>
                <a:ea typeface="微软雅黑" panose="020B0503020204020204" pitchFamily="34" charset="-122"/>
              </a:rPr>
              <a:t>1Byte=6Bits</a:t>
            </a:r>
            <a:r>
              <a:rPr lang="zh-CN" altLang="en-US" b="1">
                <a:solidFill>
                  <a:schemeClr val="bg2">
                    <a:lumMod val="10000"/>
                  </a:schemeClr>
                </a:solidFill>
                <a:latin typeface="微软雅黑" panose="020B0503020204020204" pitchFamily="34" charset="-122"/>
                <a:ea typeface="微软雅黑" panose="020B0503020204020204" pitchFamily="34" charset="-122"/>
              </a:rPr>
              <a:t>的计算机上呢？</a:t>
            </a:r>
            <a:endParaRPr lang="zh-CN" altLang="en-US" b="1">
              <a:solidFill>
                <a:schemeClr val="bg2">
                  <a:lumMod val="10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flipV="1">
            <a:off x="4138161" y="2649493"/>
            <a:ext cx="3995737" cy="7938"/>
          </a:xfrm>
          <a:prstGeom prst="line">
            <a:avLst/>
          </a:prstGeom>
          <a:solidFill>
            <a:srgbClr val="D3481D"/>
          </a:solidFill>
          <a:ln w="19050" cap="flat" cmpd="sng" algn="ctr">
            <a:solidFill>
              <a:schemeClr val="accent1">
                <a:lumMod val="20000"/>
                <a:lumOff val="80000"/>
              </a:schemeClr>
            </a:solidFill>
            <a:prstDash val="solid"/>
            <a:miter lim="800000"/>
          </a:ln>
          <a:effectLst/>
        </p:spPr>
      </p:cxnSp>
      <p:cxnSp>
        <p:nvCxnSpPr>
          <p:cNvPr id="12" name="直接连接符 11"/>
          <p:cNvCxnSpPr/>
          <p:nvPr/>
        </p:nvCxnSpPr>
        <p:spPr>
          <a:xfrm flipV="1">
            <a:off x="4138161" y="4681493"/>
            <a:ext cx="3995737" cy="7938"/>
          </a:xfrm>
          <a:prstGeom prst="line">
            <a:avLst/>
          </a:prstGeom>
          <a:solidFill>
            <a:srgbClr val="D3481D"/>
          </a:solidFill>
          <a:ln w="19050" cap="flat" cmpd="sng" algn="ctr">
            <a:solidFill>
              <a:schemeClr val="accent1">
                <a:lumMod val="20000"/>
                <a:lumOff val="80000"/>
              </a:schemeClr>
            </a:solidFill>
            <a:prstDash val="solid"/>
            <a:miter lim="800000"/>
          </a:ln>
          <a:effectLst/>
        </p:spPr>
      </p:cxnSp>
      <p:sp>
        <p:nvSpPr>
          <p:cNvPr id="13" name="灯片编号占位符 12"/>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14" name="文本框 13"/>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字节</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15" name="任意多边形 14"/>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sp>
        <p:nvSpPr>
          <p:cNvPr id="18" name="文本框 17"/>
          <p:cNvSpPr txBox="1"/>
          <p:nvPr/>
        </p:nvSpPr>
        <p:spPr>
          <a:xfrm>
            <a:off x="1375410" y="1049020"/>
            <a:ext cx="5240655" cy="645160"/>
          </a:xfrm>
          <a:prstGeom prst="rect">
            <a:avLst/>
          </a:prstGeom>
          <a:noFill/>
        </p:spPr>
        <p:txBody>
          <a:bodyPr wrap="square" rtlCol="0">
            <a:spAutoFit/>
          </a:bodyPr>
          <a:p>
            <a:r>
              <a:rPr lang="zh-CN" altLang="en-US"/>
              <a:t>计算机最小的可寻址单元叫做字节</a:t>
            </a:r>
            <a:r>
              <a:rPr lang="en-US" altLang="zh-CN"/>
              <a:t>(Byte)</a:t>
            </a:r>
            <a:r>
              <a:rPr lang="zh-CN" altLang="en-US"/>
              <a:t>，在大多数计算机系统中，</a:t>
            </a:r>
            <a:r>
              <a:rPr lang="en-US" altLang="zh-CN"/>
              <a:t>1 Byte= 8 Bits</a:t>
            </a:r>
            <a:r>
              <a:rPr lang="zh-CN" altLang="en-US"/>
              <a:t>。</a:t>
            </a:r>
            <a:endParaRPr lang="zh-CN" altLang="en-US"/>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ox(in)">
                                      <p:cBhvr>
                                        <p:cTn id="7" dur="2000"/>
                                        <p:tgtEl>
                                          <p:spTgt spid="6"/>
                                        </p:tgtEl>
                                      </p:cBhvr>
                                    </p:animEffect>
                                  </p:childTnLst>
                                </p:cTn>
                              </p:par>
                              <p:par>
                                <p:cTn id="8" presetID="4" presetClass="entr" presetSubtype="16"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ox(in)">
                                      <p:cBhvr>
                                        <p:cTn id="10" dur="2000"/>
                                        <p:tgtEl>
                                          <p:spTgt spid="7"/>
                                        </p:tgtEl>
                                      </p:cBhvr>
                                    </p:animEffect>
                                  </p:childTnLst>
                                </p:cTn>
                              </p:par>
                              <p:par>
                                <p:cTn id="11" presetID="4" presetClass="entr" presetSubtype="16"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ox(in)">
                                      <p:cBhvr>
                                        <p:cTn id="13" dur="2000"/>
                                        <p:tgtEl>
                                          <p:spTgt spid="8"/>
                                        </p:tgtEl>
                                      </p:cBhvr>
                                    </p:animEffect>
                                  </p:childTnLst>
                                </p:cTn>
                              </p:par>
                              <p:par>
                                <p:cTn id="14" presetID="4" presetClass="entr" presetSubtype="16"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box(in)">
                                      <p:cBhvr>
                                        <p:cTn id="16" dur="20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4" presetClass="entr" presetSubtype="16"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box(in)">
                                      <p:cBhvr>
                                        <p:cTn id="21" dur="2000"/>
                                        <p:tgtEl>
                                          <p:spTgt spid="5"/>
                                        </p:tgtEl>
                                      </p:cBhvr>
                                    </p:animEffect>
                                  </p:childTnLst>
                                </p:cTn>
                              </p:par>
                              <p:par>
                                <p:cTn id="22" presetID="4" presetClass="entr" presetSubtype="16"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ox(in)">
                                      <p:cBhvr>
                                        <p:cTn id="24" dur="2000"/>
                                        <p:tgtEl>
                                          <p:spTgt spid="10"/>
                                        </p:tgtEl>
                                      </p:cBhvr>
                                    </p:animEffect>
                                  </p:childTnLst>
                                </p:cTn>
                              </p:par>
                              <p:par>
                                <p:cTn id="25" presetID="4" presetClass="entr" presetSubtype="16"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box(in)">
                                      <p:cBhvr>
                                        <p:cTn id="27" dur="20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ox(in)">
                                      <p:cBhvr>
                                        <p:cTn id="32"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p:bldP spid="6" grpId="1" animBg="1"/>
      <p:bldP spid="7" grpId="1"/>
      <p:bldP spid="8" grpId="1"/>
      <p:bldP spid="5" grpId="0" animBg="1"/>
      <p:bldP spid="10" grpId="0"/>
      <p:bldP spid="5" grpId="1" animBg="1"/>
      <p:bldP spid="10" grpId="1"/>
      <p:bldP spid="9" grpId="0"/>
      <p:bldP spid="9"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灯片编号占位符 14"/>
          <p:cNvSpPr>
            <a:spLocks noGrp="1"/>
          </p:cNvSpPr>
          <p:nvPr>
            <p:ph type="sldNum" sz="quarter" idx="10"/>
          </p:nvPr>
        </p:nvSpPr>
        <p:spPr/>
        <p:txBody>
          <a:bodyPr/>
          <a:lstStyle/>
          <a:p>
            <a:fld id="{023126B9-07AC-4BAF-B3D7-FAC1D3999DA4}" type="slidenum">
              <a:rPr lang="zh-CN" altLang="en-US" smtClean="0"/>
            </a:fld>
            <a:endParaRPr lang="zh-CN" altLang="en-US" dirty="0"/>
          </a:p>
        </p:txBody>
      </p:sp>
      <p:sp>
        <p:nvSpPr>
          <p:cNvPr id="28" name="文本框 27"/>
          <p:cNvSpPr txBox="1"/>
          <p:nvPr/>
        </p:nvSpPr>
        <p:spPr>
          <a:xfrm>
            <a:off x="1233556" y="357012"/>
            <a:ext cx="6569324" cy="460375"/>
          </a:xfrm>
          <a:prstGeom prst="rect">
            <a:avLst/>
          </a:prstGeom>
          <a:noFill/>
        </p:spPr>
        <p:txBody>
          <a:bodyPr wrap="square" rtlCol="0">
            <a:spAutoFit/>
          </a:bodyPr>
          <a:lstStyle/>
          <a:p>
            <a:r>
              <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rPr>
              <a:t>其他数据类型的字节表示</a:t>
            </a:r>
            <a:endParaRPr lang="zh-CN" altLang="en-US" sz="2400" dirty="0">
              <a:solidFill>
                <a:schemeClr val="bg2">
                  <a:lumMod val="25000"/>
                </a:schemeClr>
              </a:solidFill>
              <a:latin typeface="方正兰亭粗黑_GBK" panose="02000000000000000000" pitchFamily="2" charset="-122"/>
              <a:ea typeface="方正兰亭粗黑_GBK" panose="02000000000000000000" pitchFamily="2" charset="-122"/>
            </a:endParaRPr>
          </a:p>
        </p:txBody>
      </p:sp>
      <p:sp>
        <p:nvSpPr>
          <p:cNvPr id="29" name="任意多边形 28"/>
          <p:cNvSpPr/>
          <p:nvPr/>
        </p:nvSpPr>
        <p:spPr>
          <a:xfrm flipH="1">
            <a:off x="1341487" y="780336"/>
            <a:ext cx="2853178" cy="45719"/>
          </a:xfrm>
          <a:custGeom>
            <a:avLst/>
            <a:gdLst>
              <a:gd name="connsiteX0" fmla="*/ 7977051 w 7977051"/>
              <a:gd name="connsiteY0" fmla="*/ 0 h 31619"/>
              <a:gd name="connsiteX1" fmla="*/ 0 w 7977051"/>
              <a:gd name="connsiteY1" fmla="*/ 0 h 31619"/>
              <a:gd name="connsiteX2" fmla="*/ 0 w 7977051"/>
              <a:gd name="connsiteY2" fmla="*/ 31619 h 31619"/>
              <a:gd name="connsiteX3" fmla="*/ 7977051 w 7977051"/>
              <a:gd name="connsiteY3" fmla="*/ 31619 h 31619"/>
              <a:gd name="connsiteX4" fmla="*/ 7977051 w 7977051"/>
              <a:gd name="connsiteY4" fmla="*/ 15810 h 31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7051" h="31619">
                <a:moveTo>
                  <a:pt x="7977051" y="0"/>
                </a:moveTo>
                <a:lnTo>
                  <a:pt x="0" y="0"/>
                </a:lnTo>
                <a:lnTo>
                  <a:pt x="0" y="31619"/>
                </a:lnTo>
                <a:lnTo>
                  <a:pt x="7977051" y="31619"/>
                </a:lnTo>
                <a:lnTo>
                  <a:pt x="7977051" y="158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solidFill>
                <a:schemeClr val="tx1"/>
              </a:solidFill>
            </a:endParaRPr>
          </a:p>
        </p:txBody>
      </p:sp>
      <p:pic>
        <p:nvPicPr>
          <p:cNvPr id="30" name="图片 2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54902" y="364144"/>
            <a:ext cx="812064" cy="812064"/>
          </a:xfrm>
          <a:prstGeom prst="rect">
            <a:avLst/>
          </a:prstGeom>
        </p:spPr>
      </p:pic>
      <p:pic>
        <p:nvPicPr>
          <p:cNvPr id="16" name="图片 15"/>
          <p:cNvPicPr>
            <a:picLocks noChangeAspect="1"/>
          </p:cNvPicPr>
          <p:nvPr/>
        </p:nvPicPr>
        <p:blipFill>
          <a:blip r:embed="rId2"/>
          <a:stretch>
            <a:fillRect/>
          </a:stretch>
        </p:blipFill>
        <p:spPr>
          <a:xfrm>
            <a:off x="1420495" y="1106170"/>
            <a:ext cx="7648575" cy="5148580"/>
          </a:xfrm>
          <a:prstGeom prst="rect">
            <a:avLst/>
          </a:prstGeom>
        </p:spPr>
      </p:pic>
      <p:sp>
        <p:nvSpPr>
          <p:cNvPr id="2" name="文本框 1"/>
          <p:cNvSpPr txBox="1"/>
          <p:nvPr/>
        </p:nvSpPr>
        <p:spPr>
          <a:xfrm>
            <a:off x="9506585" y="1068705"/>
            <a:ext cx="2468245" cy="1568450"/>
          </a:xfrm>
          <a:prstGeom prst="rect">
            <a:avLst/>
          </a:prstGeom>
          <a:noFill/>
        </p:spPr>
        <p:txBody>
          <a:bodyPr wrap="square" rtlCol="0">
            <a:spAutoFit/>
          </a:bodyPr>
          <a:p>
            <a:r>
              <a:rPr lang="zh-CN" altLang="en-US" sz="2400">
                <a:latin typeface="华文行楷" panose="02010800040101010101" charset="-122"/>
                <a:ea typeface="华文行楷" panose="02010800040101010101" charset="-122"/>
              </a:rPr>
              <a:t>问题：对于需要多个字节存储的数据类型，各个字节的存储顺序？</a:t>
            </a:r>
            <a:endParaRPr lang="zh-CN" altLang="en-US" sz="2400">
              <a:latin typeface="华文行楷" panose="02010800040101010101" charset="-122"/>
              <a:ea typeface="华文行楷" panose="02010800040101010101" charset="-122"/>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theme/theme1.xml><?xml version="1.0" encoding="utf-8"?>
<a:theme xmlns:a="http://schemas.openxmlformats.org/drawingml/2006/main" name="清风素材 https://12sc.taobao.com">
  <a:themeElements>
    <a:clrScheme name="自定义 7">
      <a:dk1>
        <a:srgbClr val="8B0012"/>
      </a:dk1>
      <a:lt1>
        <a:srgbClr val="FFFFFF"/>
      </a:lt1>
      <a:dk2>
        <a:srgbClr val="8B0012"/>
      </a:dk2>
      <a:lt2>
        <a:srgbClr val="F0F0F0"/>
      </a:lt2>
      <a:accent1>
        <a:srgbClr val="C00000"/>
      </a:accent1>
      <a:accent2>
        <a:srgbClr val="8B0012"/>
      </a:accent2>
      <a:accent3>
        <a:srgbClr val="C00000"/>
      </a:accent3>
      <a:accent4>
        <a:srgbClr val="8B0012"/>
      </a:accent4>
      <a:accent5>
        <a:srgbClr val="8B0012"/>
      </a:accent5>
      <a:accent6>
        <a:srgbClr val="FFB4BE"/>
      </a:accent6>
      <a:hlink>
        <a:srgbClr val="450009"/>
      </a:hlink>
      <a:folHlink>
        <a:srgbClr val="BFBFB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3876</Words>
  <Application>WPS 演示</Application>
  <PresentationFormat>宽屏</PresentationFormat>
  <Paragraphs>359</Paragraphs>
  <Slides>21</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21</vt:i4>
      </vt:variant>
    </vt:vector>
  </HeadingPairs>
  <TitlesOfParts>
    <vt:vector size="37" baseType="lpstr">
      <vt:lpstr>Arial</vt:lpstr>
      <vt:lpstr>宋体</vt:lpstr>
      <vt:lpstr>Wingdings</vt:lpstr>
      <vt:lpstr>Calibri</vt:lpstr>
      <vt:lpstr>微软雅黑</vt:lpstr>
      <vt:lpstr>黑体</vt:lpstr>
      <vt:lpstr>华康俪金黑W8</vt:lpstr>
      <vt:lpstr>Meiryo UI</vt:lpstr>
      <vt:lpstr>Calibri</vt:lpstr>
      <vt:lpstr>幼圆</vt:lpstr>
      <vt:lpstr>FontAwesome</vt:lpstr>
      <vt:lpstr>方正兰亭粗黑_GBK</vt:lpstr>
      <vt:lpstr>Arial Unicode MS</vt:lpstr>
      <vt:lpstr>Yu Gothic UI</vt:lpstr>
      <vt:lpstr>华文行楷</vt:lpstr>
      <vt:lpstr>清风素材 https://12sc.taobao.com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一（16,18）班数表</cp:lastModifiedBy>
  <cp:revision>72</cp:revision>
  <dcterms:created xsi:type="dcterms:W3CDTF">2015-05-06T09:02:00Z</dcterms:created>
  <dcterms:modified xsi:type="dcterms:W3CDTF">2019-09-14T03:25:36Z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2052-11.1.0.8976</vt:lpwstr>
  </property>
</Properties>
</file>

<file path=docProps/thumbnail.jpeg>
</file>